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2" r:id="rId3"/>
  </p:sldMasterIdLst>
  <p:notesMasterIdLst>
    <p:notesMasterId r:id="rId20"/>
  </p:notesMasterIdLst>
  <p:sldIdLst>
    <p:sldId id="257" r:id="rId4"/>
    <p:sldId id="258" r:id="rId5"/>
    <p:sldId id="256" r:id="rId6"/>
    <p:sldId id="261" r:id="rId7"/>
    <p:sldId id="282" r:id="rId8"/>
    <p:sldId id="264" r:id="rId9"/>
    <p:sldId id="266" r:id="rId10"/>
    <p:sldId id="267" r:id="rId11"/>
    <p:sldId id="280" r:id="rId12"/>
    <p:sldId id="281" r:id="rId13"/>
    <p:sldId id="278" r:id="rId14"/>
    <p:sldId id="268" r:id="rId15"/>
    <p:sldId id="269" r:id="rId16"/>
    <p:sldId id="277" r:id="rId17"/>
    <p:sldId id="284" r:id="rId18"/>
    <p:sldId id="279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00"/>
    <a:srgbClr val="262CD2"/>
    <a:srgbClr val="2B47E1"/>
    <a:srgbClr val="2641D1"/>
    <a:srgbClr val="E1870F"/>
    <a:srgbClr val="6FC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3258" autoAdjust="0"/>
  </p:normalViewPr>
  <p:slideViewPr>
    <p:cSldViewPr>
      <p:cViewPr varScale="1">
        <p:scale>
          <a:sx n="106" d="100"/>
          <a:sy n="106" d="100"/>
        </p:scale>
        <p:origin x="2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5AC1A-0248-4B49-AB4F-98C30CD035EC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C862-AFED-FE43-932F-E41E59BF137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66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871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005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97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87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03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962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DC862-AFED-FE43-932F-E41E59BF1375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84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692" y="1979203"/>
            <a:ext cx="7626756" cy="2025861"/>
          </a:xfrm>
        </p:spPr>
        <p:txBody>
          <a:bodyPr>
            <a:normAutofit/>
          </a:bodyPr>
          <a:lstStyle>
            <a:lvl1pPr>
              <a:defRPr sz="4800"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00022" y="4224559"/>
            <a:ext cx="7604426" cy="1724721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edit Master subtitle style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6730-0000-0000-0000-000000000000}" type="datetimeFigureOut">
              <a:t>18.03.19</a:t>
            </a:fld>
            <a:endParaRPr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53EA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887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15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20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899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076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235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924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879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672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69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97660"/>
            <a:ext cx="4039819" cy="777011"/>
          </a:xfrm>
        </p:spPr>
        <p:txBody>
          <a:bodyPr anchor="b"/>
          <a:lstStyle>
            <a:lvl1pPr>
              <a:buNone/>
              <a:defRPr sz="2736" b="0" i="0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rPr dirty="0"/>
              <a:t>Click to edit Master text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idx="2"/>
          </p:nvPr>
        </p:nvSpPr>
        <p:spPr>
          <a:xfrm>
            <a:off x="4644237" y="1397660"/>
            <a:ext cx="4042563" cy="777011"/>
          </a:xfrm>
        </p:spPr>
        <p:txBody>
          <a:bodyPr anchor="b"/>
          <a:lstStyle>
            <a:lvl1pPr>
              <a:buNone/>
              <a:defRPr sz="2736" b="0" i="0"/>
            </a:lvl1pPr>
            <a:lvl2pPr marL="352">
              <a:buNone/>
              <a:defRPr sz="2160" b="1"/>
            </a:lvl2pPr>
            <a:lvl3pPr marL="176">
              <a:buNone/>
              <a:defRPr sz="1944" b="1"/>
            </a:lvl3pPr>
            <a:lvl4pPr marL="117">
              <a:buNone/>
              <a:defRPr sz="1800" b="1"/>
            </a:lvl4pPr>
            <a:lvl5pPr marL="88">
              <a:buNone/>
              <a:defRPr sz="1800" b="1"/>
            </a:lvl5pPr>
            <a:lvl6pPr marL="70">
              <a:buNone/>
              <a:defRPr sz="1800" b="1"/>
            </a:lvl6pPr>
            <a:lvl7pPr marL="58">
              <a:buNone/>
              <a:defRPr sz="1800" b="1"/>
            </a:lvl7pPr>
            <a:lvl8pPr marL="50">
              <a:buNone/>
              <a:defRPr sz="1800" b="1"/>
            </a:lvl8pPr>
            <a:lvl9pPr marL="44">
              <a:buNone/>
              <a:defRPr sz="1800" b="1"/>
            </a:lvl9pPr>
          </a:lstStyle>
          <a:p>
            <a:pPr lvl="0"/>
            <a:r>
              <a:rPr dirty="0"/>
              <a:t>Click to edit Master text style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3"/>
          </p:nvPr>
        </p:nvSpPr>
        <p:spPr>
          <a:xfrm>
            <a:off x="457200" y="2174671"/>
            <a:ext cx="4039819" cy="3950894"/>
          </a:xfrm>
        </p:spPr>
        <p:txBody>
          <a:bodyPr/>
          <a:lstStyle>
            <a:lvl1pPr>
              <a:defRPr sz="2736" b="0" i="0"/>
            </a:lvl1pPr>
            <a:lvl2pPr>
              <a:defRPr sz="2160" b="0" i="0"/>
            </a:lvl2pPr>
            <a:lvl3pPr>
              <a:defRPr sz="1944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4"/>
          </p:nvPr>
        </p:nvSpPr>
        <p:spPr>
          <a:xfrm>
            <a:off x="4644237" y="2174671"/>
            <a:ext cx="4042563" cy="3950894"/>
          </a:xfrm>
        </p:spPr>
        <p:txBody>
          <a:bodyPr/>
          <a:lstStyle>
            <a:lvl1pPr>
              <a:defRPr sz="2736" b="0" i="0"/>
            </a:lvl1pPr>
            <a:lvl2pPr>
              <a:defRPr sz="2160" b="0" i="0"/>
            </a:lvl2pPr>
            <a:lvl3pPr>
              <a:defRPr sz="1944" b="0" i="0"/>
            </a:lvl3pPr>
            <a:lvl4pPr>
              <a:defRPr sz="1800" b="0" i="0"/>
            </a:lvl4pPr>
            <a:lvl5pPr>
              <a:defRPr sz="18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2E33-0000-0000-0000-000000000000}" type="datetimeFigureOut">
              <a:t>18.03.19</a:t>
            </a:fld>
            <a:endParaRPr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8763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54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98D3-0000-0000-0000-000000000000}" type="datetimeFigureOut">
              <a:t>18.03.19</a:t>
            </a:fld>
            <a:endParaRPr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3599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696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0C05-0000-0000-0000-000000000000}" type="datetimeFigureOut">
              <a:t>18.03.19</a:t>
            </a:fld>
            <a:endParaRPr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8028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890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56" y="548680"/>
            <a:ext cx="7859216" cy="792088"/>
          </a:xfrm>
        </p:spPr>
        <p:txBody>
          <a:bodyPr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961256" y="1700808"/>
            <a:ext cx="7931224" cy="43924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6E0B-0000-0000-0000-000000000000}" type="datetimeFigureOut">
              <a:t>18.03.19</a:t>
            </a:fld>
            <a:endParaRPr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B8D9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47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577340"/>
            <a:ext cx="4032504" cy="452628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2"/>
          </p:nvPr>
        </p:nvSpPr>
        <p:spPr>
          <a:xfrm>
            <a:off x="4572000" y="1577340"/>
            <a:ext cx="4114800" cy="4526280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0D76-0000-0000-0000-000000000000}" type="datetimeFigureOut">
              <a:t>18.03.19</a:t>
            </a:fld>
            <a:endParaRPr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6AA3-0000-0000-0000-000000000000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34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31CB-8ECE-1A4E-9948-FB1EEB75E8E6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D3FF-01AC-AE44-AF6B-F03CCB2F642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209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542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8592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060848"/>
            <a:ext cx="7931224" cy="40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09360"/>
            <a:ext cx="183217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7F91-6D1D-487A-93DD-6AB167742E74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104" y="6309360"/>
            <a:ext cx="2898648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7104" y="6309360"/>
            <a:ext cx="213969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140F-E0CD-4C7C-B2BC-248C8D938E09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3"/>
          <p:cNvSpPr/>
          <p:nvPr/>
        </p:nvSpPr>
        <p:spPr>
          <a:xfrm>
            <a:off x="0" y="0"/>
            <a:ext cx="762000" cy="6857999"/>
          </a:xfrm>
          <a:prstGeom prst="rect">
            <a:avLst/>
          </a:prstGeom>
          <a:gradFill flip="none" rotWithShape="1">
            <a:gsLst>
              <a:gs pos="0">
                <a:srgbClr val="009B00"/>
              </a:gs>
              <a:gs pos="100000">
                <a:srgbClr val="FFFFFF"/>
              </a:gs>
            </a:gsLst>
            <a:lin ang="0" scaled="1"/>
            <a:tileRect/>
          </a:gradFill>
          <a:ln w="12700" cmpd="sng">
            <a:noFill/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 dirty="0"/>
          </a:p>
        </p:txBody>
      </p:sp>
      <p:pic>
        <p:nvPicPr>
          <p:cNvPr id="1025" name="Bild 1" descr="Macintosh HD:Users:CODOC:Desktop:Briefkopf OdA Wald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727483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6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kern="1200">
          <a:solidFill>
            <a:srgbClr val="0000FF"/>
          </a:solidFill>
          <a:latin typeface="Calibri Regular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Calibri Regular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Calibri Regular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Calibri Regular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8592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248" y="2060848"/>
            <a:ext cx="7931224" cy="4042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09360"/>
            <a:ext cx="183217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7F91-6D1D-487A-93DD-6AB167742E74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8104" y="6309360"/>
            <a:ext cx="2898648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7104" y="6309360"/>
            <a:ext cx="2139696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140F-E0CD-4C7C-B2BC-248C8D938E09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1" name="Free Form 6"/>
          <p:cNvSpPr/>
          <p:nvPr userDrawn="1"/>
        </p:nvSpPr>
        <p:spPr>
          <a:xfrm>
            <a:off x="228600" y="1571542"/>
            <a:ext cx="393700" cy="143997"/>
          </a:xfrm>
          <a:custGeom>
            <a:avLst/>
            <a:gdLst/>
            <a:ahLst/>
            <a:cxnLst/>
            <a:rect l="0" t="0" r="0" b="0"/>
            <a:pathLst>
              <a:path w="393700" h="319150">
                <a:moveTo>
                  <a:pt x="393700" y="0"/>
                </a:moveTo>
                <a:lnTo>
                  <a:pt x="196850" y="0"/>
                </a:lnTo>
                <a:lnTo>
                  <a:pt x="196850" y="0"/>
                </a:lnTo>
                <a:cubicBezTo>
                  <a:pt x="88138" y="0"/>
                  <a:pt x="0" y="71374"/>
                  <a:pt x="0" y="159512"/>
                </a:cubicBezTo>
                <a:cubicBezTo>
                  <a:pt x="0" y="247650"/>
                  <a:pt x="88138" y="319150"/>
                  <a:pt x="196850" y="319150"/>
                </a:cubicBezTo>
                <a:cubicBezTo>
                  <a:pt x="196850" y="319150"/>
                  <a:pt x="196850" y="319150"/>
                  <a:pt x="196850" y="319150"/>
                </a:cubicBezTo>
                <a:lnTo>
                  <a:pt x="196850" y="319150"/>
                </a:lnTo>
                <a:lnTo>
                  <a:pt x="393700" y="319150"/>
                </a:lnTo>
                <a:close/>
              </a:path>
            </a:pathLst>
          </a:custGeom>
          <a:solidFill>
            <a:srgbClr val="FF6600"/>
          </a:solidFill>
          <a:ln w="12700" cmpd="sng">
            <a:solidFill>
              <a:srgbClr val="FF6600"/>
            </a:solidFill>
            <a:prstDash val="solid"/>
          </a:ln>
        </p:spPr>
        <p:txBody>
          <a:bodyPr anchor="ctr">
            <a:spAutoFit/>
          </a:bodyPr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Rectangle 3"/>
          <p:cNvSpPr/>
          <p:nvPr userDrawn="1"/>
        </p:nvSpPr>
        <p:spPr>
          <a:xfrm>
            <a:off x="-36512" y="1"/>
            <a:ext cx="792088" cy="6885384"/>
          </a:xfrm>
          <a:prstGeom prst="rect">
            <a:avLst/>
          </a:prstGeom>
          <a:gradFill flip="none" rotWithShape="1">
            <a:gsLst>
              <a:gs pos="0">
                <a:srgbClr val="009B00"/>
              </a:gs>
              <a:gs pos="100000">
                <a:srgbClr val="FFFFFF"/>
              </a:gs>
            </a:gsLst>
            <a:lin ang="0" scaled="1"/>
            <a:tileRect/>
          </a:gradFill>
          <a:ln w="12700" cmpd="sng">
            <a:noFill/>
            <a:prstDash val="solid"/>
          </a:ln>
        </p:spPr>
        <p:txBody>
          <a:bodyPr wrap="square" anchor="ctr">
            <a:spAutoFit/>
          </a:bodyPr>
          <a:lstStyle/>
          <a:p>
            <a:pPr algn="ctr"/>
            <a:endParaRPr lang="en-US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94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i="0" kern="1200">
          <a:solidFill>
            <a:srgbClr val="0000FF"/>
          </a:solidFill>
          <a:latin typeface="Calibri Regular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Calibri Regular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Calibri Regular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Calibri Regular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Calibri Regular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692F-027C-D54F-B475-1973B9938F15}" type="datetimeFigureOut">
              <a:rPr lang="de-DE" smtClean="0"/>
              <a:t>18.03.19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1960-18A8-6343-88AC-E533B7CE139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08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l-forestale.ch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93E94A7-5D6A-3442-B34D-313E4CF537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/>
          <a:stretch/>
        </p:blipFill>
        <p:spPr>
          <a:xfrm>
            <a:off x="-36512" y="0"/>
            <a:ext cx="9865096" cy="6832600"/>
          </a:xfrm>
          <a:prstGeom prst="rect">
            <a:avLst/>
          </a:prstGeom>
          <a:effectLst>
            <a:outerShdw blurRad="50800" dist="50800" dir="105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977692" y="1484785"/>
            <a:ext cx="7914788" cy="2880320"/>
          </a:xfrm>
        </p:spPr>
        <p:txBody>
          <a:bodyPr>
            <a:normAutofit/>
          </a:bodyPr>
          <a:lstStyle/>
          <a:p>
            <a:r>
              <a:rPr lang="it-CH" sz="2800" b="1" dirty="0">
                <a:solidFill>
                  <a:srgbClr val="E1870F"/>
                </a:solidFill>
              </a:rPr>
              <a:t>Da 10 anni</a:t>
            </a:r>
            <a:br>
              <a:rPr lang="it-CH" sz="4000" b="1" dirty="0"/>
            </a:br>
            <a:r>
              <a:rPr lang="it-CH" sz="4400" b="1" dirty="0"/>
              <a:t>Fondo per la formazione professionale forestale:  </a:t>
            </a:r>
            <a:br>
              <a:rPr lang="it-CH" sz="4400" b="1" dirty="0"/>
            </a:br>
            <a:r>
              <a:rPr lang="it-CH" sz="4400" b="1" dirty="0"/>
              <a:t>impegno per una formazione di qualità!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77692" y="4468451"/>
            <a:ext cx="7604426" cy="1724721"/>
          </a:xfrm>
        </p:spPr>
        <p:txBody>
          <a:bodyPr/>
          <a:lstStyle/>
          <a:p>
            <a:r>
              <a:rPr lang="de-DE" dirty="0"/>
              <a:t>1.3.2019</a:t>
            </a:r>
          </a:p>
        </p:txBody>
      </p:sp>
    </p:spTree>
    <p:extLst>
      <p:ext uri="{BB962C8B-B14F-4D97-AF65-F5344CB8AC3E}">
        <p14:creationId xmlns:p14="http://schemas.microsoft.com/office/powerpoint/2010/main" val="373432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256" y="404664"/>
            <a:ext cx="7859216" cy="792088"/>
          </a:xfrm>
        </p:spPr>
        <p:txBody>
          <a:bodyPr>
            <a:normAutofit/>
          </a:bodyPr>
          <a:lstStyle/>
          <a:p>
            <a:pPr>
              <a:tabLst>
                <a:tab pos="1700213" algn="l"/>
              </a:tabLst>
            </a:pPr>
            <a:r>
              <a:rPr lang="it-CH" b="1" dirty="0"/>
              <a:t>Riduzione del contributo per piccole imprese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766C965-C5DF-A749-BEFA-16FF526DC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41582"/>
              </p:ext>
            </p:extLst>
          </p:nvPr>
        </p:nvGraphicFramePr>
        <p:xfrm>
          <a:off x="1043608" y="1931680"/>
          <a:ext cx="7560840" cy="28310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66057">
                  <a:extLst>
                    <a:ext uri="{9D8B030D-6E8A-4147-A177-3AD203B41FA5}">
                      <a16:colId xmlns:a16="http://schemas.microsoft.com/office/drawing/2014/main" val="4167682952"/>
                    </a:ext>
                  </a:extLst>
                </a:gridCol>
                <a:gridCol w="2320654">
                  <a:extLst>
                    <a:ext uri="{9D8B030D-6E8A-4147-A177-3AD203B41FA5}">
                      <a16:colId xmlns:a16="http://schemas.microsoft.com/office/drawing/2014/main" val="3852881072"/>
                    </a:ext>
                  </a:extLst>
                </a:gridCol>
                <a:gridCol w="2774129">
                  <a:extLst>
                    <a:ext uri="{9D8B030D-6E8A-4147-A177-3AD203B41FA5}">
                      <a16:colId xmlns:a16="http://schemas.microsoft.com/office/drawing/2014/main" val="2407783953"/>
                    </a:ext>
                  </a:extLst>
                </a:gridCol>
              </a:tblGrid>
              <a:tr h="73279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Cifra d’affari nell’economia forestale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di base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capoazienda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6875116"/>
                  </a:ext>
                </a:extLst>
              </a:tr>
              <a:tr h="47916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fino</a:t>
                      </a:r>
                      <a:r>
                        <a:rPr lang="it-CH" sz="2000" baseline="0" noProof="0" dirty="0">
                          <a:effectLst/>
                        </a:rPr>
                        <a:t> a </a:t>
                      </a:r>
                      <a:r>
                        <a:rPr lang="it-CH" sz="2000" noProof="0" dirty="0">
                          <a:effectLst/>
                        </a:rPr>
                        <a:t>Fr. 10`000.-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esente da contributo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esente da contributo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429234"/>
                  </a:ext>
                </a:extLst>
              </a:tr>
              <a:tr h="95832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baseline="0" noProof="0" dirty="0">
                          <a:effectLst/>
                        </a:rPr>
                        <a:t>da </a:t>
                      </a:r>
                      <a:r>
                        <a:rPr lang="it-CH" sz="2000" noProof="0" dirty="0">
                          <a:effectLst/>
                        </a:rPr>
                        <a:t>Fr. 10`001.- </a:t>
                      </a:r>
                      <a:br>
                        <a:rPr lang="it-CH" sz="2000" noProof="0" dirty="0">
                          <a:effectLst/>
                        </a:rPr>
                      </a:br>
                      <a:r>
                        <a:rPr lang="it-CH" sz="2000" noProof="0" dirty="0">
                          <a:effectLst/>
                        </a:rPr>
                        <a:t>fino </a:t>
                      </a:r>
                      <a:r>
                        <a:rPr lang="it-CH" sz="2000" baseline="0" noProof="0" dirty="0">
                          <a:effectLst/>
                        </a:rPr>
                        <a:t>a </a:t>
                      </a:r>
                      <a:r>
                        <a:rPr lang="it-CH" sz="2000" noProof="0" dirty="0">
                          <a:effectLst/>
                        </a:rPr>
                        <a:t>Fr. 30`000.-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ridotto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ridotto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569203"/>
                  </a:ext>
                </a:extLst>
              </a:tr>
              <a:tr h="479163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baseline="0" noProof="0" dirty="0">
                          <a:effectLst/>
                        </a:rPr>
                        <a:t>da </a:t>
                      </a:r>
                      <a:r>
                        <a:rPr lang="it-CH" sz="2000" noProof="0" dirty="0">
                          <a:effectLst/>
                        </a:rPr>
                        <a:t>Fr. 30`001.-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completo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3510915" algn="l"/>
                        </a:tabLst>
                      </a:pPr>
                      <a:r>
                        <a:rPr lang="it-CH" sz="2000" noProof="0" dirty="0">
                          <a:effectLst/>
                        </a:rPr>
                        <a:t>contributo completo</a:t>
                      </a:r>
                      <a:endParaRPr lang="it-CH" sz="20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058766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D165BB4-0B87-0B41-AEE6-9A40A594E28D}"/>
              </a:ext>
            </a:extLst>
          </p:cNvPr>
          <p:cNvSpPr txBox="1"/>
          <p:nvPr/>
        </p:nvSpPr>
        <p:spPr>
          <a:xfrm>
            <a:off x="961256" y="4974912"/>
            <a:ext cx="6635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2200" dirty="0"/>
              <a:t>Riduzione ai sensi del Complemento 1 al regolamento</a:t>
            </a:r>
          </a:p>
        </p:txBody>
      </p:sp>
    </p:spTree>
    <p:extLst>
      <p:ext uri="{BB962C8B-B14F-4D97-AF65-F5344CB8AC3E}">
        <p14:creationId xmlns:p14="http://schemas.microsoft.com/office/powerpoint/2010/main" val="294626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859216" cy="792088"/>
          </a:xfrm>
        </p:spPr>
        <p:txBody>
          <a:bodyPr>
            <a:normAutofit/>
          </a:bodyPr>
          <a:lstStyle/>
          <a:p>
            <a:r>
              <a:rPr lang="it-CH" b="1" dirty="0"/>
              <a:t>Per quali motivi aumentano i contributi?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 lnSpcReduction="10000"/>
          </a:bodyPr>
          <a:lstStyle/>
          <a:p>
            <a:pPr lvl="0"/>
            <a:r>
              <a:rPr lang="it-CH" sz="2800" dirty="0"/>
              <a:t>Aumento dei contributi ai CI da Fr. 70.- a Fr. 80.- per giornata di CI e persona in formazione.</a:t>
            </a:r>
          </a:p>
          <a:p>
            <a:pPr lvl="0">
              <a:spcBef>
                <a:spcPts val="1000"/>
              </a:spcBef>
            </a:pPr>
            <a:r>
              <a:rPr lang="it-CH" sz="2800" dirty="0"/>
              <a:t>Aumento della spesa per i progetti di Oml forestale Svizzera in materia di formazione.</a:t>
            </a:r>
          </a:p>
          <a:p>
            <a:pPr>
              <a:spcBef>
                <a:spcPts val="1000"/>
              </a:spcBef>
            </a:pPr>
            <a:r>
              <a:rPr lang="it-CH" sz="2800" dirty="0"/>
              <a:t>Riduzione del numero di aziende che contribuiscono al Fondo (fusioni e cessazioni d'attività 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CH" sz="2800" b="1" dirty="0">
                <a:solidFill>
                  <a:srgbClr val="262CD2"/>
                </a:solidFill>
              </a:rPr>
              <a:t>Grazie a contributi più elevati per i CI, non aumenta l'onere per le aziende formatrici.</a:t>
            </a: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54808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b="1" dirty="0"/>
              <a:t>Come si impiega il denaro?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7931224" cy="4320480"/>
          </a:xfrm>
        </p:spPr>
        <p:txBody>
          <a:bodyPr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it-CH" sz="2800" dirty="0">
                <a:solidFill>
                  <a:srgbClr val="009B00"/>
                </a:solidFill>
                <a:latin typeface="+mn-lt"/>
              </a:rPr>
              <a:t>Incassi 2018 (arrotondati): 990’000.-</a:t>
            </a:r>
          </a:p>
          <a:p>
            <a:pPr lvl="0"/>
            <a:r>
              <a:rPr lang="it-CH" sz="3000" dirty="0">
                <a:latin typeface="+mn-lt"/>
              </a:rPr>
              <a:t>Contributi ai corsi interaziendali (70%)</a:t>
            </a:r>
          </a:p>
          <a:p>
            <a:pPr lvl="0">
              <a:spcBef>
                <a:spcPts val="800"/>
              </a:spcBef>
            </a:pPr>
            <a:r>
              <a:rPr lang="it-CH" sz="3000" dirty="0">
                <a:latin typeface="+mn-lt"/>
              </a:rPr>
              <a:t>Contributi alle postformazioni: selvicoltore caposquadra, responsabile per l'impiego della teleferica, forestale, ecc. (5%)</a:t>
            </a:r>
          </a:p>
          <a:p>
            <a:pPr lvl="0">
              <a:spcBef>
                <a:spcPts val="800"/>
              </a:spcBef>
            </a:pPr>
            <a:r>
              <a:rPr lang="it-CH" sz="3000" dirty="0">
                <a:latin typeface="+mn-lt"/>
              </a:rPr>
              <a:t>Progetti di Oml forestale Svizzera (18%)</a:t>
            </a:r>
          </a:p>
          <a:p>
            <a:pPr lvl="0">
              <a:spcBef>
                <a:spcPts val="800"/>
              </a:spcBef>
            </a:pPr>
            <a:r>
              <a:rPr lang="it-CH" sz="3000" dirty="0">
                <a:latin typeface="+mn-lt"/>
              </a:rPr>
              <a:t>Spese amministrative (7%)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it-CH" sz="2800" dirty="0">
                <a:latin typeface="+mn-lt"/>
              </a:rPr>
              <a:t>Nessun versamento diretto a privati o ad aziende.</a:t>
            </a:r>
          </a:p>
        </p:txBody>
      </p:sp>
    </p:spTree>
    <p:extLst>
      <p:ext uri="{BB962C8B-B14F-4D97-AF65-F5344CB8AC3E}">
        <p14:creationId xmlns:p14="http://schemas.microsoft.com/office/powerpoint/2010/main" val="247531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256" y="476672"/>
            <a:ext cx="7859216" cy="792088"/>
          </a:xfrm>
        </p:spPr>
        <p:txBody>
          <a:bodyPr>
            <a:normAutofit fontScale="90000"/>
          </a:bodyPr>
          <a:lstStyle/>
          <a:p>
            <a:r>
              <a:rPr lang="it-CH" b="1" dirty="0"/>
              <a:t>Progetti di Oml forestale Svizzera negli ultimi 4 anni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7931224" cy="4042772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it-CH" sz="2400" dirty="0"/>
              <a:t>Promozione e conservazione delle aziende formatrici</a:t>
            </a:r>
          </a:p>
          <a:p>
            <a:pPr lvl="0">
              <a:spcBef>
                <a:spcPts val="600"/>
              </a:spcBef>
            </a:pPr>
            <a:r>
              <a:rPr lang="it-CH" sz="2400" dirty="0"/>
              <a:t>Verifica quinquennale della formazione per selvicoltori e addetti selvicoltori</a:t>
            </a:r>
          </a:p>
          <a:p>
            <a:pPr lvl="0">
              <a:spcBef>
                <a:spcPts val="600"/>
              </a:spcBef>
            </a:pPr>
            <a:r>
              <a:rPr lang="it-CH" sz="2400" dirty="0"/>
              <a:t>Esami centrali di conoscenze professionali (procedura di qualificazione dei selvicoltori)</a:t>
            </a:r>
          </a:p>
          <a:p>
            <a:pPr lvl="0">
              <a:spcBef>
                <a:spcPts val="600"/>
              </a:spcBef>
            </a:pPr>
            <a:r>
              <a:rPr lang="it-CH" sz="2400" dirty="0"/>
              <a:t>Promozione della salute degli apprendisti selvicoltori</a:t>
            </a:r>
          </a:p>
          <a:p>
            <a:pPr>
              <a:spcBef>
                <a:spcPts val="600"/>
              </a:spcBef>
            </a:pPr>
            <a:r>
              <a:rPr lang="it-CH" sz="2400" dirty="0"/>
              <a:t>Revisione dell'ordinanza/del piano di formazione per selvicoltori AFC </a:t>
            </a:r>
          </a:p>
          <a:p>
            <a:pPr>
              <a:spcBef>
                <a:spcPts val="600"/>
              </a:spcBef>
            </a:pPr>
            <a:r>
              <a:rPr lang="it-CH" sz="2400" dirty="0"/>
              <a:t>Stand SwissSkills</a:t>
            </a:r>
          </a:p>
          <a:p>
            <a:pPr>
              <a:spcBef>
                <a:spcPts val="600"/>
              </a:spcBef>
            </a:pPr>
            <a:r>
              <a:rPr lang="it-CH" sz="2400" dirty="0"/>
              <a:t>Copertura mediatica in merito alle professioni forestali</a:t>
            </a:r>
          </a:p>
        </p:txBody>
      </p:sp>
    </p:spTree>
    <p:extLst>
      <p:ext uri="{BB962C8B-B14F-4D97-AF65-F5344CB8AC3E}">
        <p14:creationId xmlns:p14="http://schemas.microsoft.com/office/powerpoint/2010/main" val="323589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b="1" dirty="0"/>
              <a:t>Dove è possibile informarsi?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None/>
            </a:pPr>
            <a:r>
              <a:rPr lang="it-CH" dirty="0"/>
              <a:t>Sul sito Internet </a:t>
            </a:r>
            <a:r>
              <a:rPr lang="it-CH" u="sng" dirty="0">
                <a:hlinkClick r:id="rId3"/>
              </a:rPr>
              <a:t>www.oml-forestale.ch</a:t>
            </a:r>
            <a:endParaRPr lang="it-CH" dirty="0"/>
          </a:p>
          <a:p>
            <a:pPr lvl="0">
              <a:spcBef>
                <a:spcPts val="600"/>
              </a:spcBef>
            </a:pPr>
            <a:r>
              <a:rPr lang="it-CH" sz="2800" dirty="0"/>
              <a:t>Regolamento del FFP forestale</a:t>
            </a:r>
          </a:p>
          <a:p>
            <a:pPr lvl="0">
              <a:spcBef>
                <a:spcPts val="600"/>
              </a:spcBef>
            </a:pPr>
            <a:r>
              <a:rPr lang="it-CH" sz="2800" dirty="0"/>
              <a:t>Preventivi, conti annuali e rapporti d'esercizio</a:t>
            </a:r>
          </a:p>
          <a:p>
            <a:pPr lvl="0">
              <a:spcBef>
                <a:spcPts val="600"/>
              </a:spcBef>
            </a:pPr>
            <a:r>
              <a:rPr lang="it-CH" sz="2800" dirty="0"/>
              <a:t>Scheda informativa e domande frequenti</a:t>
            </a:r>
          </a:p>
          <a:p>
            <a:pPr lvl="0">
              <a:spcBef>
                <a:spcPts val="600"/>
              </a:spcBef>
            </a:pPr>
            <a:r>
              <a:rPr lang="it-CH" sz="2800" dirty="0"/>
              <a:t>Elenco delle aziende assoggettate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CH" dirty="0"/>
              <a:t>Amministrazione: 032 386 70 00</a:t>
            </a:r>
            <a:br>
              <a:rPr lang="it-CH" dirty="0"/>
            </a:br>
            <a:r>
              <a:rPr lang="it-CH" dirty="0"/>
              <a:t>(da lunedì a giovedì 8.00 – 11.30)</a:t>
            </a:r>
          </a:p>
          <a:p>
            <a:pPr marL="0" lvl="0" indent="0">
              <a:spcBef>
                <a:spcPts val="600"/>
              </a:spcBef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42836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b="1" dirty="0"/>
              <a:t>Il FFP forestale è grato per 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r>
              <a:rPr lang="it-CH" dirty="0"/>
              <a:t>La presentazione dell'autodichiarazione entro i termini stabiliti</a:t>
            </a:r>
          </a:p>
          <a:p>
            <a:r>
              <a:rPr lang="it-CH" dirty="0"/>
              <a:t>Informazioni in merito ad aziende e singole persone tenute a contribuire</a:t>
            </a: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22983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F6D1797-5D66-C446-A6A4-9EBB679036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"/>
          <a:stretch/>
        </p:blipFill>
        <p:spPr>
          <a:xfrm>
            <a:off x="-1116632" y="10156"/>
            <a:ext cx="10260632" cy="68580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4797152"/>
            <a:ext cx="8003232" cy="1008112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CH" dirty="0"/>
              <a:t>Grazie per l'attenzione!</a:t>
            </a:r>
          </a:p>
          <a:p>
            <a:pPr marL="0" indent="0">
              <a:buNone/>
            </a:pPr>
            <a:r>
              <a:rPr lang="it-CH" dirty="0"/>
              <a:t>Grazie per la collaborazione!</a:t>
            </a:r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424962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61256" y="548680"/>
            <a:ext cx="7859216" cy="792088"/>
          </a:xfrm>
        </p:spPr>
        <p:txBody>
          <a:bodyPr/>
          <a:lstStyle/>
          <a:p>
            <a:r>
              <a:rPr lang="it-CH" b="1" dirty="0"/>
              <a:t>Scopo e origini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CH" dirty="0"/>
              <a:t>Promozione di nuove leve</a:t>
            </a:r>
          </a:p>
          <a:p>
            <a:r>
              <a:rPr lang="it-CH" dirty="0"/>
              <a:t>Promozione d</a:t>
            </a:r>
            <a:r>
              <a:rPr lang="it-IT" dirty="0"/>
              <a:t>ella formazione di base e continua</a:t>
            </a:r>
            <a:endParaRPr lang="it-CH" dirty="0"/>
          </a:p>
          <a:p>
            <a:r>
              <a:rPr lang="it-CH" dirty="0"/>
              <a:t>Costi della formazione e postformazione professionale </a:t>
            </a:r>
            <a:r>
              <a:rPr lang="it-CH" dirty="0">
                <a:solidFill>
                  <a:srgbClr val="009B00"/>
                </a:solidFill>
              </a:rPr>
              <a:t>distribuiti su tutto il settore</a:t>
            </a:r>
          </a:p>
          <a:p>
            <a:pPr marL="0" indent="0">
              <a:buNone/>
            </a:pPr>
            <a:endParaRPr lang="it-CH" dirty="0">
              <a:solidFill>
                <a:srgbClr val="009B00"/>
              </a:solidFill>
            </a:endParaRPr>
          </a:p>
          <a:p>
            <a:pPr marL="0" indent="0">
              <a:buNone/>
            </a:pPr>
            <a:r>
              <a:rPr lang="it-CH" dirty="0"/>
              <a:t>Avvio: 2009</a:t>
            </a:r>
          </a:p>
        </p:txBody>
      </p:sp>
    </p:spTree>
    <p:extLst>
      <p:ext uri="{BB962C8B-B14F-4D97-AF65-F5344CB8AC3E}">
        <p14:creationId xmlns:p14="http://schemas.microsoft.com/office/powerpoint/2010/main" val="277036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zess 4"/>
          <p:cNvSpPr/>
          <p:nvPr/>
        </p:nvSpPr>
        <p:spPr>
          <a:xfrm>
            <a:off x="2483768" y="2898324"/>
            <a:ext cx="3781781" cy="681706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000" b="1" dirty="0">
                <a:solidFill>
                  <a:schemeClr val="tx1"/>
                </a:solidFill>
              </a:rPr>
              <a:t>Oml forestale Svizzera</a:t>
            </a:r>
            <a:r>
              <a:rPr lang="it-CH" sz="2400" dirty="0"/>
              <a:t>)</a:t>
            </a:r>
          </a:p>
        </p:txBody>
      </p:sp>
      <p:sp>
        <p:nvSpPr>
          <p:cNvPr id="6" name="Prozess 5"/>
          <p:cNvSpPr/>
          <p:nvPr/>
        </p:nvSpPr>
        <p:spPr>
          <a:xfrm>
            <a:off x="2960499" y="3958343"/>
            <a:ext cx="2828317" cy="682999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000" b="1" dirty="0">
                <a:solidFill>
                  <a:schemeClr val="tx1"/>
                </a:solidFill>
              </a:rPr>
              <a:t>Commissione del fondo</a:t>
            </a:r>
          </a:p>
        </p:txBody>
      </p:sp>
      <p:cxnSp>
        <p:nvCxnSpPr>
          <p:cNvPr id="10" name="Gerade Verbindung 9"/>
          <p:cNvCxnSpPr>
            <a:cxnSpLocks/>
          </p:cNvCxnSpPr>
          <p:nvPr/>
        </p:nvCxnSpPr>
        <p:spPr>
          <a:xfrm>
            <a:off x="4355976" y="2613793"/>
            <a:ext cx="0" cy="283238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cxnSpLocks/>
          </p:cNvCxnSpPr>
          <p:nvPr/>
        </p:nvCxnSpPr>
        <p:spPr>
          <a:xfrm>
            <a:off x="4355976" y="3580030"/>
            <a:ext cx="0" cy="378313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zess 16"/>
          <p:cNvSpPr/>
          <p:nvPr/>
        </p:nvSpPr>
        <p:spPr>
          <a:xfrm>
            <a:off x="2843808" y="5019655"/>
            <a:ext cx="3008540" cy="1073641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000" b="1" dirty="0">
                <a:solidFill>
                  <a:schemeClr val="tx1"/>
                </a:solidFill>
              </a:rPr>
              <a:t>Organo amministrativo e di riscossione</a:t>
            </a:r>
          </a:p>
          <a:p>
            <a:pPr algn="ctr"/>
            <a:r>
              <a:rPr lang="it-CH" sz="2000" dirty="0">
                <a:solidFill>
                  <a:schemeClr val="tx1"/>
                </a:solidFill>
              </a:rPr>
              <a:t>Codoc, Lyss</a:t>
            </a:r>
          </a:p>
        </p:txBody>
      </p:sp>
      <p:cxnSp>
        <p:nvCxnSpPr>
          <p:cNvPr id="18" name="Gerade Verbindung 17"/>
          <p:cNvCxnSpPr>
            <a:cxnSpLocks/>
          </p:cNvCxnSpPr>
          <p:nvPr/>
        </p:nvCxnSpPr>
        <p:spPr>
          <a:xfrm>
            <a:off x="4355976" y="4648200"/>
            <a:ext cx="0" cy="371455"/>
          </a:xfrm>
          <a:prstGeom prst="line">
            <a:avLst/>
          </a:prstGeom>
          <a:ln>
            <a:solidFill>
              <a:srgbClr val="00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zess 27"/>
          <p:cNvSpPr/>
          <p:nvPr/>
        </p:nvSpPr>
        <p:spPr>
          <a:xfrm>
            <a:off x="2107212" y="1628800"/>
            <a:ext cx="4481012" cy="964345"/>
          </a:xfrm>
          <a:prstGeom prst="flowChartProcess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CH" sz="2000" b="1" dirty="0">
                <a:solidFill>
                  <a:schemeClr val="tx1"/>
                </a:solidFill>
              </a:rPr>
              <a:t>Segreteria di Stato per la formazione, </a:t>
            </a:r>
            <a:br>
              <a:rPr lang="it-CH" sz="2000" b="1" dirty="0">
                <a:solidFill>
                  <a:schemeClr val="tx1"/>
                </a:solidFill>
              </a:rPr>
            </a:br>
            <a:r>
              <a:rPr lang="it-CH" sz="2000" b="1" dirty="0">
                <a:solidFill>
                  <a:schemeClr val="tx1"/>
                </a:solidFill>
              </a:rPr>
              <a:t>la ricerca e l'innovazione </a:t>
            </a:r>
            <a:r>
              <a:rPr lang="it-CH" sz="2000" dirty="0">
                <a:solidFill>
                  <a:schemeClr val="tx1"/>
                </a:solidFill>
              </a:rPr>
              <a:t>(SEFRI)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716A11-3214-7F4B-B765-3CE04E2EBFC4}"/>
              </a:ext>
            </a:extLst>
          </p:cNvPr>
          <p:cNvSpPr txBox="1"/>
          <p:nvPr/>
        </p:nvSpPr>
        <p:spPr>
          <a:xfrm>
            <a:off x="7308304" y="305451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pc="-50" dirty="0"/>
              <a:t>Ente promotore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64F882C-0A3B-C343-A7F0-6603514585AF}"/>
              </a:ext>
            </a:extLst>
          </p:cNvPr>
          <p:cNvSpPr txBox="1"/>
          <p:nvPr/>
        </p:nvSpPr>
        <p:spPr>
          <a:xfrm>
            <a:off x="7308304" y="192630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Vigilanza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AD9F53E-EE9A-214F-ADCF-D0212A459DD5}"/>
              </a:ext>
            </a:extLst>
          </p:cNvPr>
          <p:cNvSpPr txBox="1"/>
          <p:nvPr/>
        </p:nvSpPr>
        <p:spPr>
          <a:xfrm>
            <a:off x="7308304" y="400986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Vigilanza operativa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AC09DCD-B516-3343-B2EB-418DD4F6E3B4}"/>
              </a:ext>
            </a:extLst>
          </p:cNvPr>
          <p:cNvSpPr txBox="1"/>
          <p:nvPr/>
        </p:nvSpPr>
        <p:spPr>
          <a:xfrm>
            <a:off x="7308304" y="5158933"/>
            <a:ext cx="14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/>
              <a:t>Messa in atto</a:t>
            </a:r>
          </a:p>
        </p:txBody>
      </p:sp>
      <p:sp>
        <p:nvSpPr>
          <p:cNvPr id="23" name="Titel 5">
            <a:extLst>
              <a:ext uri="{FF2B5EF4-FFF2-40B4-BE49-F238E27FC236}">
                <a16:creationId xmlns:a16="http://schemas.microsoft.com/office/drawing/2014/main" id="{E8B63233-E884-454C-B4F4-21D39E98A0F4}"/>
              </a:ext>
            </a:extLst>
          </p:cNvPr>
          <p:cNvSpPr txBox="1">
            <a:spLocks/>
          </p:cNvSpPr>
          <p:nvPr/>
        </p:nvSpPr>
        <p:spPr>
          <a:xfrm>
            <a:off x="961256" y="548680"/>
            <a:ext cx="7859216" cy="792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rgbClr val="0000FF"/>
                </a:solidFill>
                <a:latin typeface="Calibri Regular"/>
                <a:ea typeface="+mj-ea"/>
                <a:cs typeface="Arial"/>
              </a:defRPr>
            </a:lvl1pPr>
          </a:lstStyle>
          <a:p>
            <a:r>
              <a:rPr lang="it-CH" b="1" dirty="0"/>
              <a:t>Chi è responsabile di che cosa?</a:t>
            </a:r>
          </a:p>
        </p:txBody>
      </p:sp>
    </p:spTree>
    <p:extLst>
      <p:ext uri="{BB962C8B-B14F-4D97-AF65-F5344CB8AC3E}">
        <p14:creationId xmlns:p14="http://schemas.microsoft.com/office/powerpoint/2010/main" val="184266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b="1" dirty="0"/>
              <a:t>Commissione del fondo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02FF1A-6A93-F544-8218-9093CB4E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Presidente: Hanspeter Lerch, BoscoSvizzero</a:t>
            </a:r>
          </a:p>
          <a:p>
            <a:r>
              <a:rPr lang="de-DE" dirty="0"/>
              <a:t>Didier Wuarchoz, BoscoSvizzero </a:t>
            </a:r>
          </a:p>
          <a:p>
            <a:r>
              <a:rPr lang="de-DE" dirty="0"/>
              <a:t>Andreas Huber, FUS/ASIF</a:t>
            </a:r>
            <a:r>
              <a:rPr lang="de-CH" dirty="0"/>
              <a:t> </a:t>
            </a:r>
          </a:p>
          <a:p>
            <a:r>
              <a:rPr lang="de-DE" dirty="0"/>
              <a:t>Bruno Trüb, FUS/ASIF</a:t>
            </a:r>
          </a:p>
          <a:p>
            <a:r>
              <a:rPr lang="de-DE" dirty="0"/>
              <a:t>Christian Kleiber, AFS</a:t>
            </a:r>
          </a:p>
        </p:txBody>
      </p:sp>
    </p:spTree>
    <p:extLst>
      <p:ext uri="{BB962C8B-B14F-4D97-AF65-F5344CB8AC3E}">
        <p14:creationId xmlns:p14="http://schemas.microsoft.com/office/powerpoint/2010/main" val="37939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08912" cy="792088"/>
          </a:xfrm>
        </p:spPr>
        <p:txBody>
          <a:bodyPr/>
          <a:lstStyle/>
          <a:p>
            <a:r>
              <a:rPr lang="it-CH" b="1" spc="-50" dirty="0"/>
              <a:t>Amministrazione / Ufficio di revisione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02FF1A-6A93-F544-8218-9093CB4EC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CH" dirty="0"/>
              <a:t>Sede amministrativa:</a:t>
            </a:r>
          </a:p>
          <a:p>
            <a:r>
              <a:rPr lang="it-CH" dirty="0"/>
              <a:t>Rolf Dürig, amministratore</a:t>
            </a:r>
          </a:p>
          <a:p>
            <a:r>
              <a:rPr lang="it-CH" dirty="0"/>
              <a:t>Nicole Cia, addetta all'amministrazione e all'incasso</a:t>
            </a:r>
          </a:p>
          <a:p>
            <a:endParaRPr lang="it-CH" dirty="0"/>
          </a:p>
          <a:p>
            <a:pPr marL="0" indent="0">
              <a:buNone/>
            </a:pPr>
            <a:r>
              <a:rPr lang="it-CH" dirty="0"/>
              <a:t>Ufficio di revisione:</a:t>
            </a:r>
          </a:p>
          <a:p>
            <a:r>
              <a:rPr lang="it-CH" dirty="0"/>
              <a:t>BDO Visura, Soletta</a:t>
            </a:r>
          </a:p>
          <a:p>
            <a:endParaRPr lang="it-CH" dirty="0"/>
          </a:p>
          <a:p>
            <a:pPr marL="0" indent="0">
              <a:buNone/>
            </a:pPr>
            <a:r>
              <a:rPr lang="it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349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b="1" dirty="0"/>
              <a:t>Chi è tenuto a versare al Fondo?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CH" dirty="0"/>
              <a:t>Tutti coloro che eseguono lavori nell'economia forestale:</a:t>
            </a:r>
          </a:p>
          <a:p>
            <a:r>
              <a:rPr lang="it-CH" sz="2800" dirty="0"/>
              <a:t>aziende forestali pubbliche</a:t>
            </a:r>
          </a:p>
          <a:p>
            <a:r>
              <a:rPr lang="it-CH" sz="2800" dirty="0"/>
              <a:t>imprese forestali private</a:t>
            </a:r>
          </a:p>
          <a:p>
            <a:r>
              <a:rPr lang="it-CH" sz="2800" dirty="0"/>
              <a:t>operatori indipendenti</a:t>
            </a:r>
          </a:p>
          <a:p>
            <a:r>
              <a:rPr lang="it-CH" sz="2800" dirty="0"/>
              <a:t>agricoltori e privati che tagliano alberi su mandato</a:t>
            </a:r>
          </a:p>
          <a:p>
            <a:r>
              <a:rPr lang="it-CH" sz="2800" dirty="0"/>
              <a:t>altre ditte che impiegano selvicoltori</a:t>
            </a:r>
          </a:p>
        </p:txBody>
      </p:sp>
    </p:spTree>
    <p:extLst>
      <p:ext uri="{BB962C8B-B14F-4D97-AF65-F5344CB8AC3E}">
        <p14:creationId xmlns:p14="http://schemas.microsoft.com/office/powerpoint/2010/main" val="306620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b="1" dirty="0"/>
              <a:t>Lavori nell’economia forestale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700808"/>
            <a:ext cx="7931224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CH" sz="3400" dirty="0">
                <a:latin typeface="+mn-lt"/>
              </a:rPr>
              <a:t>Ai sensi dell'articolo 4 del Regolamento del fondo si tratta di:</a:t>
            </a:r>
          </a:p>
          <a:p>
            <a:pPr lvl="0"/>
            <a:r>
              <a:rPr lang="it-IT" sz="3300" dirty="0">
                <a:latin typeface="+mn-lt"/>
              </a:rPr>
              <a:t>pianificazione e organizzazione della raccolta del legname</a:t>
            </a:r>
            <a:endParaRPr lang="it-CH" sz="3300" dirty="0">
              <a:latin typeface="+mn-lt"/>
            </a:endParaRPr>
          </a:p>
          <a:p>
            <a:pPr lvl="0"/>
            <a:r>
              <a:rPr lang="it-IT" sz="3300" dirty="0">
                <a:latin typeface="+mn-lt"/>
              </a:rPr>
              <a:t>lavori di raccolta del legname, esbosco</a:t>
            </a:r>
            <a:endParaRPr lang="it-CH" sz="3300" dirty="0">
              <a:latin typeface="+mn-lt"/>
            </a:endParaRPr>
          </a:p>
          <a:p>
            <a:pPr lvl="0"/>
            <a:r>
              <a:rPr lang="it-IT" sz="3300" dirty="0">
                <a:latin typeface="+mn-lt"/>
              </a:rPr>
              <a:t>vendita e commercializzazione del legname grezzo</a:t>
            </a:r>
            <a:endParaRPr lang="it-CH" sz="3300" dirty="0">
              <a:latin typeface="+mn-lt"/>
            </a:endParaRPr>
          </a:p>
          <a:p>
            <a:pPr lvl="0"/>
            <a:r>
              <a:rPr lang="it-CH" sz="3300" dirty="0">
                <a:latin typeface="+mn-lt"/>
              </a:rPr>
              <a:t>pianificazione selvicolturale</a:t>
            </a:r>
          </a:p>
          <a:p>
            <a:pPr lvl="0"/>
            <a:r>
              <a:rPr lang="it-CH" sz="3300" dirty="0">
                <a:latin typeface="+mn-lt"/>
              </a:rPr>
              <a:t>costituzione di popolamenti</a:t>
            </a:r>
          </a:p>
          <a:p>
            <a:pPr lvl="0"/>
            <a:r>
              <a:rPr lang="it-IT" sz="3300" dirty="0">
                <a:latin typeface="+mn-lt"/>
              </a:rPr>
              <a:t>cura del bosco giovane</a:t>
            </a:r>
            <a:endParaRPr lang="it-CH" sz="3300" dirty="0">
              <a:latin typeface="+mn-lt"/>
            </a:endParaRPr>
          </a:p>
          <a:p>
            <a:pPr lvl="0"/>
            <a:r>
              <a:rPr lang="it-CH" sz="3300" dirty="0">
                <a:latin typeface="+mn-lt"/>
              </a:rPr>
              <a:t>cura del bosco</a:t>
            </a:r>
          </a:p>
          <a:p>
            <a:pPr lvl="0"/>
            <a:r>
              <a:rPr lang="it-IT" sz="3300" dirty="0">
                <a:latin typeface="+mn-lt"/>
              </a:rPr>
              <a:t>cura delle siepi e dei margini del bosco</a:t>
            </a:r>
            <a:endParaRPr lang="it-CH" sz="3300" dirty="0">
              <a:latin typeface="+mn-lt"/>
            </a:endParaRPr>
          </a:p>
          <a:p>
            <a:pPr lvl="0"/>
            <a:r>
              <a:rPr lang="it-CH" sz="3300" dirty="0">
                <a:latin typeface="+mn-lt"/>
              </a:rPr>
              <a:t>protezione del bosco</a:t>
            </a:r>
          </a:p>
          <a:p>
            <a:pPr lvl="0"/>
            <a:r>
              <a:rPr lang="it-CH" sz="3300" dirty="0">
                <a:latin typeface="+mn-lt"/>
              </a:rPr>
              <a:t>edilizia forestale</a:t>
            </a:r>
          </a:p>
          <a:p>
            <a:pPr lvl="0"/>
            <a:r>
              <a:rPr lang="it-IT" sz="3300" dirty="0">
                <a:latin typeface="+mn-lt"/>
              </a:rPr>
              <a:t>consulenza ai proprietari di bosco in materia di gestione forestale</a:t>
            </a:r>
            <a:endParaRPr lang="it-CH" sz="3300" dirty="0">
              <a:latin typeface="+mn-lt"/>
            </a:endParaRPr>
          </a:p>
          <a:p>
            <a:pPr>
              <a:spcBef>
                <a:spcPts val="1368"/>
              </a:spcBef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259463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859216" cy="792088"/>
          </a:xfrm>
        </p:spPr>
        <p:txBody>
          <a:bodyPr/>
          <a:lstStyle/>
          <a:p>
            <a:r>
              <a:rPr lang="it-CH" b="1" dirty="0"/>
              <a:t>Qual è l'utilità del FFP forestale?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7931224" cy="4042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CH" dirty="0"/>
              <a:t>Per far sì che la formazione funzioni, ci vogliono </a:t>
            </a:r>
          </a:p>
          <a:p>
            <a:r>
              <a:rPr lang="it-CH" dirty="0"/>
              <a:t>aziende disposte a fornire formazione;</a:t>
            </a:r>
          </a:p>
          <a:p>
            <a:r>
              <a:rPr lang="it-CH" dirty="0"/>
              <a:t>soldi per coprire le spese di formazione.</a:t>
            </a:r>
          </a:p>
          <a:p>
            <a:pPr marL="0" indent="0">
              <a:buNone/>
            </a:pPr>
            <a:r>
              <a:rPr lang="it-CH" dirty="0"/>
              <a:t>Un settore della formazione che funziona bene torna a vantaggio di tutti.</a:t>
            </a:r>
          </a:p>
        </p:txBody>
      </p:sp>
    </p:spTree>
    <p:extLst>
      <p:ext uri="{BB962C8B-B14F-4D97-AF65-F5344CB8AC3E}">
        <p14:creationId xmlns:p14="http://schemas.microsoft.com/office/powerpoint/2010/main" val="342818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b="1" dirty="0"/>
              <a:t>Contributi dal 2019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1256" y="1916832"/>
            <a:ext cx="8003232" cy="4042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CH" sz="2800" dirty="0"/>
              <a:t>I contributi aumenteranno nel modo seguente.</a:t>
            </a: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sz="2000" dirty="0"/>
          </a:p>
          <a:p>
            <a:pPr marL="0" indent="0">
              <a:buNone/>
            </a:pPr>
            <a:r>
              <a:rPr lang="it-CH" sz="2800" dirty="0"/>
              <a:t>Dall'agosto 2019, i contributi ai CI aumenteranno da Fr. 70.- a Fr. 80.-.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it-CH" sz="2000" dirty="0"/>
              <a:t> Il nuovo regolamento entrerà in vigore con effetto dal 01.04.2019 ed è d’obbligatorietà generale.</a:t>
            </a: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EF3BB399-E970-E14D-B27C-D115FB4BF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543770"/>
              </p:ext>
            </p:extLst>
          </p:nvPr>
        </p:nvGraphicFramePr>
        <p:xfrm>
          <a:off x="995576" y="2708920"/>
          <a:ext cx="7488832" cy="162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923">
                  <a:extLst>
                    <a:ext uri="{9D8B030D-6E8A-4147-A177-3AD203B41FA5}">
                      <a16:colId xmlns:a16="http://schemas.microsoft.com/office/drawing/2014/main" val="4024281465"/>
                    </a:ext>
                  </a:extLst>
                </a:gridCol>
                <a:gridCol w="1557880">
                  <a:extLst>
                    <a:ext uri="{9D8B030D-6E8A-4147-A177-3AD203B41FA5}">
                      <a16:colId xmlns:a16="http://schemas.microsoft.com/office/drawing/2014/main" val="998595192"/>
                    </a:ext>
                  </a:extLst>
                </a:gridCol>
                <a:gridCol w="1640446">
                  <a:extLst>
                    <a:ext uri="{9D8B030D-6E8A-4147-A177-3AD203B41FA5}">
                      <a16:colId xmlns:a16="http://schemas.microsoft.com/office/drawing/2014/main" val="329633780"/>
                    </a:ext>
                  </a:extLst>
                </a:gridCol>
                <a:gridCol w="1847583">
                  <a:extLst>
                    <a:ext uri="{9D8B030D-6E8A-4147-A177-3AD203B41FA5}">
                      <a16:colId xmlns:a16="http://schemas.microsoft.com/office/drawing/2014/main" val="4215882208"/>
                    </a:ext>
                  </a:extLst>
                </a:gridCol>
              </a:tblGrid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 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  <a:latin typeface="+mn-lt"/>
                          <a:ea typeface="+mn-ea"/>
                          <a:cs typeface="+mn-cs"/>
                        </a:rPr>
                        <a:t>Finora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2019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2020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11107"/>
                  </a:ext>
                </a:extLst>
              </a:tr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Contributo di base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Fr. 300.-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Fr. 325.-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Fr. 350.-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435546"/>
                  </a:ext>
                </a:extLst>
              </a:tr>
              <a:tr h="474925"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Contributo</a:t>
                      </a:r>
                      <a:r>
                        <a:rPr lang="it-CH" sz="2200" baseline="0" noProof="0" dirty="0">
                          <a:effectLst/>
                        </a:rPr>
                        <a:t> per collaboratore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Fr. 200.-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Fr- 225.-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90600" algn="l"/>
                          <a:tab pos="2430780" algn="l"/>
                        </a:tabLst>
                      </a:pPr>
                      <a:r>
                        <a:rPr lang="it-CH" sz="2200" noProof="0" dirty="0">
                          <a:effectLst/>
                        </a:rPr>
                        <a:t>Fr. 250.-</a:t>
                      </a:r>
                      <a:endParaRPr lang="it-CH" sz="22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45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878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693</Words>
  <Application>Microsoft Macintosh PowerPoint</Application>
  <PresentationFormat>Bildschirmpräsentation (4:3)</PresentationFormat>
  <Paragraphs>138</Paragraphs>
  <Slides>16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Regular</vt:lpstr>
      <vt:lpstr>Times New Roman</vt:lpstr>
      <vt:lpstr>1_Office Theme</vt:lpstr>
      <vt:lpstr>2_Office Theme</vt:lpstr>
      <vt:lpstr>Benutzerdefiniertes Design</vt:lpstr>
      <vt:lpstr>Da 10 anni Fondo per la formazione professionale forestale:   impegno per una formazione di qualità!</vt:lpstr>
      <vt:lpstr>Scopo e origini</vt:lpstr>
      <vt:lpstr>PowerPoint-Präsentation</vt:lpstr>
      <vt:lpstr>Commissione del fondo</vt:lpstr>
      <vt:lpstr>Amministrazione / Ufficio di revisione</vt:lpstr>
      <vt:lpstr>Chi è tenuto a versare al Fondo?</vt:lpstr>
      <vt:lpstr>Lavori nell’economia forestale</vt:lpstr>
      <vt:lpstr>Qual è l'utilità del FFP forestale?</vt:lpstr>
      <vt:lpstr>Contributi dal 2019</vt:lpstr>
      <vt:lpstr>Riduzione del contributo per piccole imprese</vt:lpstr>
      <vt:lpstr>Per quali motivi aumentano i contributi?</vt:lpstr>
      <vt:lpstr>Come si impiega il denaro?</vt:lpstr>
      <vt:lpstr>Progetti di Oml forestale Svizzera negli ultimi 4 anni</vt:lpstr>
      <vt:lpstr>Dove è possibile informarsi?</vt:lpstr>
      <vt:lpstr>Il FFP forestale è grato per ...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Aufsichtskommission üK</dc:title>
  <dc:creator>Breitenstein</dc:creator>
  <cp:lastModifiedBy>Microsoft Office-Anwender</cp:lastModifiedBy>
  <cp:revision>309</cp:revision>
  <dcterms:modified xsi:type="dcterms:W3CDTF">2019-03-18T09:12:46Z</dcterms:modified>
</cp:coreProperties>
</file>