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72" r:id="rId2"/>
    <p:sldMasterId id="2147483660" r:id="rId3"/>
  </p:sldMasterIdLst>
  <p:notesMasterIdLst>
    <p:notesMasterId r:id="rId37"/>
  </p:notesMasterIdLst>
  <p:handoutMasterIdLst>
    <p:handoutMasterId r:id="rId38"/>
  </p:handoutMasterIdLst>
  <p:sldIdLst>
    <p:sldId id="347" r:id="rId4"/>
    <p:sldId id="445" r:id="rId5"/>
    <p:sldId id="472" r:id="rId6"/>
    <p:sldId id="406" r:id="rId7"/>
    <p:sldId id="474" r:id="rId8"/>
    <p:sldId id="456" r:id="rId9"/>
    <p:sldId id="457" r:id="rId10"/>
    <p:sldId id="475" r:id="rId11"/>
    <p:sldId id="455" r:id="rId12"/>
    <p:sldId id="459" r:id="rId13"/>
    <p:sldId id="460" r:id="rId14"/>
    <p:sldId id="476" r:id="rId15"/>
    <p:sldId id="454" r:id="rId16"/>
    <p:sldId id="483" r:id="rId17"/>
    <p:sldId id="458" r:id="rId18"/>
    <p:sldId id="441" r:id="rId19"/>
    <p:sldId id="485" r:id="rId20"/>
    <p:sldId id="461" r:id="rId21"/>
    <p:sldId id="443" r:id="rId22"/>
    <p:sldId id="451" r:id="rId23"/>
    <p:sldId id="487" r:id="rId24"/>
    <p:sldId id="426" r:id="rId25"/>
    <p:sldId id="448" r:id="rId26"/>
    <p:sldId id="489" r:id="rId27"/>
    <p:sldId id="462" r:id="rId28"/>
    <p:sldId id="429" r:id="rId29"/>
    <p:sldId id="430" r:id="rId30"/>
    <p:sldId id="463" r:id="rId31"/>
    <p:sldId id="464" r:id="rId32"/>
    <p:sldId id="488" r:id="rId33"/>
    <p:sldId id="453" r:id="rId34"/>
    <p:sldId id="452" r:id="rId35"/>
    <p:sldId id="383" r:id="rId36"/>
  </p:sldIdLst>
  <p:sldSz cx="9144000" cy="6858000" type="screen4x3"/>
  <p:notesSz cx="6858000" cy="9144000"/>
  <p:defaultTextStyle>
    <a:defPPr>
      <a:defRPr lang="de-DE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rnaud" initials="A" lastIdx="7" clrIdx="0">
    <p:extLst>
      <p:ext uri="{19B8F6BF-5375-455C-9EA6-DF929625EA0E}">
        <p15:presenceInfo xmlns:p15="http://schemas.microsoft.com/office/powerpoint/2012/main" userId="Arnaud" providerId="None"/>
      </p:ext>
    </p:extLst>
  </p:cmAuthor>
  <p:cmAuthor id="2" name="Zieltext" initials="ZT" lastIdx="3" clrIdx="1">
    <p:extLst>
      <p:ext uri="{19B8F6BF-5375-455C-9EA6-DF929625EA0E}">
        <p15:presenceInfo xmlns:p15="http://schemas.microsoft.com/office/powerpoint/2012/main" userId="Zieltext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clrMru>
    <a:srgbClr val="4CE449"/>
    <a:srgbClr val="53AE14"/>
    <a:srgbClr val="2952F0"/>
    <a:srgbClr val="FFA0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130" autoAdjust="0"/>
    <p:restoredTop sz="92810" autoAdjust="0"/>
  </p:normalViewPr>
  <p:slideViewPr>
    <p:cSldViewPr snapToObjects="1">
      <p:cViewPr varScale="1">
        <p:scale>
          <a:sx n="121" d="100"/>
          <a:sy n="121" d="100"/>
        </p:scale>
        <p:origin x="536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9858"/>
    </p:cViewPr>
  </p:outlin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commentAuthors" Target="commentAuthors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theme" Target="theme/theme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notesMaster" Target="notesMasters/notesMaster1.xml"/><Relationship Id="rId40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tableStyles" Target="tableStyle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charset="0"/>
              </a:defRPr>
            </a:lvl1pPr>
          </a:lstStyle>
          <a:p>
            <a:fld id="{A4B93A11-9CD3-F546-81ED-B2643C50868C}" type="datetime1">
              <a:rPr lang="de-DE" altLang="de-DE"/>
              <a:pPr/>
              <a:t>04.06.19</a:t>
            </a:fld>
            <a:endParaRPr lang="de-DE" alt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charset="0"/>
              </a:defRPr>
            </a:lvl1pPr>
          </a:lstStyle>
          <a:p>
            <a:fld id="{313E2B26-6C17-6440-910A-B2E707ABC67A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08281220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charset="0"/>
              </a:defRPr>
            </a:lvl1pPr>
          </a:lstStyle>
          <a:p>
            <a:fld id="{BB6761E9-7927-914B-BD09-1A80FCB88DC4}" type="datetime1">
              <a:rPr lang="de-DE" altLang="de-DE"/>
              <a:pPr/>
              <a:t>04.06.19</a:t>
            </a:fld>
            <a:endParaRPr lang="de-DE" alt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de-DE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de-CH" altLang="de-DE"/>
              <a:t>Mastertextformat bearbeiten</a:t>
            </a:r>
          </a:p>
          <a:p>
            <a:pPr lvl="1"/>
            <a:r>
              <a:rPr lang="de-CH" altLang="de-DE"/>
              <a:t>Zweite Ebene</a:t>
            </a:r>
          </a:p>
          <a:p>
            <a:pPr lvl="2"/>
            <a:r>
              <a:rPr lang="de-CH" altLang="de-DE"/>
              <a:t>Dritte Ebene</a:t>
            </a:r>
          </a:p>
          <a:p>
            <a:pPr lvl="3"/>
            <a:r>
              <a:rPr lang="de-CH" altLang="de-DE"/>
              <a:t>Vierte Ebene</a:t>
            </a:r>
          </a:p>
          <a:p>
            <a:pPr lvl="4"/>
            <a:r>
              <a:rPr lang="de-CH" altLang="de-DE"/>
              <a:t>Fünfte Ebene</a:t>
            </a:r>
            <a:endParaRPr lang="de-DE" alt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charset="0"/>
              </a:defRPr>
            </a:lvl1pPr>
          </a:lstStyle>
          <a:p>
            <a:fld id="{02907615-23F3-304A-81DF-AABDF834E621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52840647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7" charset="-128"/>
        <a:cs typeface="ＭＳ Ｐゴシック" pitchFamily="-107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7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7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7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7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H" dirty="0"/>
              <a:t>Question &gt; l’énoncé des compétences est-il correct ?</a:t>
            </a:r>
          </a:p>
          <a:p>
            <a:r>
              <a:rPr lang="fr-CH" dirty="0"/>
              <a:t>Et &gt; les objectifs évaluateurs permettent-ils d’atteindre les compétences requises ?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907615-23F3-304A-81DF-AABDF834E621}" type="slidenum">
              <a:rPr lang="de-DE" altLang="de-DE" smtClean="0"/>
              <a:pPr/>
              <a:t>8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6321490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907615-23F3-304A-81DF-AABDF834E621}" type="slidenum">
              <a:rPr lang="de-DE" altLang="de-DE" smtClean="0"/>
              <a:pPr/>
              <a:t>12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7946960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907615-23F3-304A-81DF-AABDF834E621}" type="slidenum">
              <a:rPr lang="de-DE" altLang="de-DE" smtClean="0"/>
              <a:pPr/>
              <a:t>26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6666377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907615-23F3-304A-81DF-AABDF834E621}" type="slidenum">
              <a:rPr lang="de-DE" altLang="de-DE" smtClean="0"/>
              <a:pPr/>
              <a:t>27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7965553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907615-23F3-304A-81DF-AABDF834E621}" type="slidenum">
              <a:rPr lang="de-DE" altLang="de-DE" smtClean="0"/>
              <a:pPr/>
              <a:t>28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5044958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907615-23F3-304A-81DF-AABDF834E621}" type="slidenum">
              <a:rPr lang="de-DE" altLang="de-DE" smtClean="0"/>
              <a:pPr/>
              <a:t>29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6007729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065040" y="2130425"/>
            <a:ext cx="6621760" cy="1470025"/>
          </a:xfrm>
        </p:spPr>
        <p:txBody>
          <a:bodyPr/>
          <a:lstStyle>
            <a:lvl1pPr>
              <a:defRPr sz="3600"/>
            </a:lvl1pPr>
          </a:lstStyle>
          <a:p>
            <a:r>
              <a:rPr lang="de-CH" dirty="0"/>
              <a:t>Mastertitelformat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2065040" y="3886200"/>
            <a:ext cx="662176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CH"/>
              <a:t>Master-Untertitelformat bearbeiten</a:t>
            </a:r>
            <a:endParaRPr lang="de-DE"/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>
          <a:xfrm>
            <a:off x="2065338" y="6356350"/>
            <a:ext cx="1066800" cy="365125"/>
          </a:xfrm>
        </p:spPr>
        <p:txBody>
          <a:bodyPr/>
          <a:lstStyle>
            <a:lvl1pPr>
              <a:defRPr/>
            </a:lvl1pPr>
          </a:lstStyle>
          <a:p>
            <a:fld id="{B4A11542-557B-FC45-A4C8-F66074653094}" type="datetime1">
              <a:rPr lang="de-DE" altLang="de-DE"/>
              <a:pPr/>
              <a:t>04.06.19</a:t>
            </a:fld>
            <a:endParaRPr lang="de-DE" alt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851275" y="6356350"/>
            <a:ext cx="2168525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940CDC-55FD-EC4A-B7FC-71B671D6F4D6}" type="slidenum">
              <a:rPr lang="de-DE" altLang="de-DE"/>
              <a:pPr/>
              <a:t>‹Nr.›</a:t>
            </a:fld>
            <a:endParaRPr lang="de-DE" altLang="de-DE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47077966-2103-2641-BB81-325E37BEB4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74910" y="476671"/>
            <a:ext cx="4290930" cy="936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58252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371600" y="2130425"/>
            <a:ext cx="7086600" cy="1470025"/>
          </a:xfrm>
        </p:spPr>
        <p:txBody>
          <a:bodyPr/>
          <a:lstStyle>
            <a:lvl1pPr>
              <a:defRPr sz="3600"/>
            </a:lvl1pPr>
          </a:lstStyle>
          <a:p>
            <a:r>
              <a:rPr lang="de-CH" dirty="0"/>
              <a:t>Mastertitelformat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CH"/>
              <a:t>Master-Untertitelformat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E43AFD1-F32D-2641-85C0-273EE448CCE7}" type="datetime1">
              <a:rPr lang="de-DE" altLang="de-DE"/>
              <a:pPr/>
              <a:t>04.06.19</a:t>
            </a:fld>
            <a:endParaRPr lang="de-DE" alt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B9D22B-8CD2-A14E-9F79-B52E1AB796EE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0104313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400"/>
            </a:lvl1pPr>
          </a:lstStyle>
          <a:p>
            <a:r>
              <a:rPr lang="de-CH" dirty="0"/>
              <a:t>Mastertitelformat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200"/>
            </a:lvl3pPr>
          </a:lstStyle>
          <a:p>
            <a:pPr lvl="0"/>
            <a:r>
              <a:rPr lang="de-CH" dirty="0"/>
              <a:t>Mastertextformat bearbeiten</a:t>
            </a:r>
          </a:p>
          <a:p>
            <a:pPr lvl="1"/>
            <a:r>
              <a:rPr lang="de-CH" dirty="0"/>
              <a:t>Zweite Ebene</a:t>
            </a:r>
          </a:p>
          <a:p>
            <a:pPr lvl="2"/>
            <a:r>
              <a:rPr lang="de-CH" dirty="0"/>
              <a:t>Dritte Ebene</a:t>
            </a:r>
          </a:p>
          <a:p>
            <a:pPr lvl="3"/>
            <a:r>
              <a:rPr lang="de-CH" dirty="0"/>
              <a:t>Vierte Ebene</a:t>
            </a:r>
          </a:p>
          <a:p>
            <a:pPr lvl="4"/>
            <a:r>
              <a:rPr lang="de-CH" dirty="0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8CD0DF4-CC1D-8746-8396-D2E99310CFDC}" type="datetime1">
              <a:rPr lang="de-DE" altLang="de-DE"/>
              <a:pPr/>
              <a:t>04.06.19</a:t>
            </a:fld>
            <a:endParaRPr lang="de-DE" alt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3CAC0E-3F24-EF47-994E-9D2241B2516B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90862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CH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CH"/>
              <a:t>Mastertextformat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8C51064-BB71-464D-80D4-3274CF6580A7}" type="datetime1">
              <a:rPr lang="de-DE" altLang="de-DE"/>
              <a:pPr/>
              <a:t>04.06.19</a:t>
            </a:fld>
            <a:endParaRPr lang="de-DE" alt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ECF758-5C51-0041-A012-A5D59C590BF2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8067336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CH"/>
              <a:t>Mastertextformat bearbeiten</a:t>
            </a:r>
          </a:p>
          <a:p>
            <a:pPr lvl="1"/>
            <a:r>
              <a:rPr lang="de-CH"/>
              <a:t>Zweite Ebene</a:t>
            </a:r>
          </a:p>
          <a:p>
            <a:pPr lvl="2"/>
            <a:r>
              <a:rPr lang="de-CH"/>
              <a:t>Dritte Ebene</a:t>
            </a:r>
          </a:p>
          <a:p>
            <a:pPr lvl="3"/>
            <a:r>
              <a:rPr lang="de-CH"/>
              <a:t>Vierte Ebene</a:t>
            </a:r>
          </a:p>
          <a:p>
            <a:pPr lvl="4"/>
            <a:r>
              <a:rPr lang="de-CH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CH"/>
              <a:t>Mastertextformat bearbeiten</a:t>
            </a:r>
          </a:p>
          <a:p>
            <a:pPr lvl="1"/>
            <a:r>
              <a:rPr lang="de-CH"/>
              <a:t>Zweite Ebene</a:t>
            </a:r>
          </a:p>
          <a:p>
            <a:pPr lvl="2"/>
            <a:r>
              <a:rPr lang="de-CH"/>
              <a:t>Dritte Ebene</a:t>
            </a:r>
          </a:p>
          <a:p>
            <a:pPr lvl="3"/>
            <a:r>
              <a:rPr lang="de-CH"/>
              <a:t>Vierte Ebene</a:t>
            </a:r>
          </a:p>
          <a:p>
            <a:pPr lvl="4"/>
            <a:r>
              <a:rPr lang="de-CH"/>
              <a:t>Fünfte Ebene</a:t>
            </a:r>
            <a:endParaRPr lang="de-DE"/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C621BEC-49F6-FA43-817E-866A9A887E4D}" type="datetime1">
              <a:rPr lang="de-DE" altLang="de-DE"/>
              <a:pPr/>
              <a:t>04.06.19</a:t>
            </a:fld>
            <a:endParaRPr lang="de-DE" alt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3D6B45-0487-9A43-A0C8-A11B07E2884B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7075365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CH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CH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CH"/>
              <a:t>Mastertextformat bearbeiten</a:t>
            </a:r>
          </a:p>
          <a:p>
            <a:pPr lvl="1"/>
            <a:r>
              <a:rPr lang="de-CH"/>
              <a:t>Zweite Ebene</a:t>
            </a:r>
          </a:p>
          <a:p>
            <a:pPr lvl="2"/>
            <a:r>
              <a:rPr lang="de-CH"/>
              <a:t>Dritte Ebene</a:t>
            </a:r>
          </a:p>
          <a:p>
            <a:pPr lvl="3"/>
            <a:r>
              <a:rPr lang="de-CH"/>
              <a:t>Vierte Ebene</a:t>
            </a:r>
          </a:p>
          <a:p>
            <a:pPr lvl="4"/>
            <a:r>
              <a:rPr lang="de-CH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CH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CH"/>
              <a:t>Mastertextformat bearbeiten</a:t>
            </a:r>
          </a:p>
          <a:p>
            <a:pPr lvl="1"/>
            <a:r>
              <a:rPr lang="de-CH"/>
              <a:t>Zweite Ebene</a:t>
            </a:r>
          </a:p>
          <a:p>
            <a:pPr lvl="2"/>
            <a:r>
              <a:rPr lang="de-CH"/>
              <a:t>Dritte Ebene</a:t>
            </a:r>
          </a:p>
          <a:p>
            <a:pPr lvl="3"/>
            <a:r>
              <a:rPr lang="de-CH"/>
              <a:t>Vierte Ebene</a:t>
            </a:r>
          </a:p>
          <a:p>
            <a:pPr lvl="4"/>
            <a:r>
              <a:rPr lang="de-CH"/>
              <a:t>Fünfte Ebene</a:t>
            </a:r>
            <a:endParaRPr lang="de-DE"/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427A6D1-E9DF-3544-B22E-34985DB80457}" type="datetime1">
              <a:rPr lang="de-DE" altLang="de-DE"/>
              <a:pPr/>
              <a:t>04.06.19</a:t>
            </a:fld>
            <a:endParaRPr lang="de-DE" altLang="de-DE"/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8891E0-2D33-E34D-A933-14805BB96407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7430899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/>
              <a:t>Mastertitelformat bearbeiten</a:t>
            </a:r>
            <a:endParaRPr lang="de-DE"/>
          </a:p>
        </p:txBody>
      </p:sp>
      <p:sp>
        <p:nvSpPr>
          <p:cNvPr id="3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FA39DA7-0425-3C47-BC00-80252CD1ED69}" type="datetime1">
              <a:rPr lang="de-DE" altLang="de-DE"/>
              <a:pPr/>
              <a:t>04.06.19</a:t>
            </a:fld>
            <a:endParaRPr lang="de-DE" altLang="de-DE"/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4A198B-D1A8-4649-B88C-872C14E593C5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400537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74BB443-00AC-4F4B-B915-F6A5867B9B91}" type="datetime1">
              <a:rPr lang="de-DE" altLang="de-DE"/>
              <a:pPr/>
              <a:t>04.06.19</a:t>
            </a:fld>
            <a:endParaRPr lang="de-DE" altLang="de-DE"/>
          </a:p>
        </p:txBody>
      </p:sp>
      <p:sp>
        <p:nvSpPr>
          <p:cNvPr id="3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265F9E-22BF-E140-8164-FA6A204B34E3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410134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CH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CH"/>
              <a:t>Mastertextformat bearbeiten</a:t>
            </a:r>
          </a:p>
          <a:p>
            <a:pPr lvl="1"/>
            <a:r>
              <a:rPr lang="de-CH"/>
              <a:t>Zweite Ebene</a:t>
            </a:r>
          </a:p>
          <a:p>
            <a:pPr lvl="2"/>
            <a:r>
              <a:rPr lang="de-CH"/>
              <a:t>Dritte Ebene</a:t>
            </a:r>
          </a:p>
          <a:p>
            <a:pPr lvl="3"/>
            <a:r>
              <a:rPr lang="de-CH"/>
              <a:t>Vierte Ebene</a:t>
            </a:r>
          </a:p>
          <a:p>
            <a:pPr lvl="4"/>
            <a:r>
              <a:rPr lang="de-CH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CH"/>
              <a:t>Mastertextformat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7370C28-98B0-0746-9A83-4A6A0E36D47C}" type="datetime1">
              <a:rPr lang="de-DE" altLang="de-DE"/>
              <a:pPr/>
              <a:t>04.06.19</a:t>
            </a:fld>
            <a:endParaRPr lang="de-DE" alt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C76D08-B522-A047-B218-178D40F57E9F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5583748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CH"/>
              <a:t>Mastertitelformat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CH"/>
              <a:t>Mastertextformat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8CF00F1-16BF-8C4A-B834-AD3C9E2C67D5}" type="datetime1">
              <a:rPr lang="de-DE" altLang="de-DE"/>
              <a:pPr/>
              <a:t>04.06.19</a:t>
            </a:fld>
            <a:endParaRPr lang="de-DE" alt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D7D021-B9C7-DB4B-9DC5-6215DD768889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032556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CH"/>
              <a:t>Mastertextformat bearbeiten</a:t>
            </a:r>
          </a:p>
          <a:p>
            <a:pPr lvl="1"/>
            <a:r>
              <a:rPr lang="de-CH"/>
              <a:t>Zweite Ebene</a:t>
            </a:r>
          </a:p>
          <a:p>
            <a:pPr lvl="2"/>
            <a:r>
              <a:rPr lang="de-CH"/>
              <a:t>Dritte Ebene</a:t>
            </a:r>
          </a:p>
          <a:p>
            <a:pPr lvl="3"/>
            <a:r>
              <a:rPr lang="de-CH"/>
              <a:t>Vierte Ebene</a:t>
            </a:r>
          </a:p>
          <a:p>
            <a:pPr lvl="4"/>
            <a:r>
              <a:rPr lang="de-CH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A8197EC-A0D6-CD4A-BB02-7B2095A21A52}" type="datetime1">
              <a:rPr lang="de-DE" altLang="de-DE"/>
              <a:pPr/>
              <a:t>04.06.19</a:t>
            </a:fld>
            <a:endParaRPr lang="de-DE" alt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952D5D-0D1E-5147-9792-7911597C0DD9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508723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 baseline="0">
                <a:solidFill>
                  <a:srgbClr val="53AE14"/>
                </a:solidFill>
              </a:defRPr>
            </a:lvl1pPr>
          </a:lstStyle>
          <a:p>
            <a:r>
              <a:rPr lang="de-CH" dirty="0"/>
              <a:t>Mastertitelformat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 baseline="0"/>
            </a:lvl1pPr>
            <a:lvl2pPr>
              <a:defRPr sz="2400" baseline="0"/>
            </a:lvl2pPr>
            <a:lvl3pPr>
              <a:defRPr sz="2200" baseline="0"/>
            </a:lvl3pPr>
            <a:lvl4pPr>
              <a:defRPr baseline="0"/>
            </a:lvl4pPr>
            <a:lvl5pPr>
              <a:defRPr baseline="0"/>
            </a:lvl5pPr>
          </a:lstStyle>
          <a:p>
            <a:pPr lvl="0"/>
            <a:r>
              <a:rPr lang="de-CH" dirty="0"/>
              <a:t>Mastertextformat bearbeiten</a:t>
            </a:r>
          </a:p>
          <a:p>
            <a:pPr lvl="1"/>
            <a:r>
              <a:rPr lang="de-CH" dirty="0"/>
              <a:t>Zweite Ebene</a:t>
            </a:r>
          </a:p>
          <a:p>
            <a:pPr lvl="2"/>
            <a:r>
              <a:rPr lang="de-CH" dirty="0"/>
              <a:t>Dritte Ebene</a:t>
            </a:r>
          </a:p>
          <a:p>
            <a:pPr lvl="3"/>
            <a:r>
              <a:rPr lang="de-CH" dirty="0"/>
              <a:t>Vierte Ebene</a:t>
            </a:r>
          </a:p>
          <a:p>
            <a:pPr lvl="4"/>
            <a:r>
              <a:rPr lang="de-CH" dirty="0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1979613" y="6356350"/>
            <a:ext cx="1066800" cy="365125"/>
          </a:xfrm>
        </p:spPr>
        <p:txBody>
          <a:bodyPr/>
          <a:lstStyle>
            <a:lvl1pPr>
              <a:defRPr/>
            </a:lvl1pPr>
          </a:lstStyle>
          <a:p>
            <a:fld id="{9638D061-DFE4-AD4E-9156-C4A65B50C728}" type="datetime1">
              <a:rPr lang="de-DE" altLang="de-DE"/>
              <a:pPr/>
              <a:t>04.06.19</a:t>
            </a:fld>
            <a:endParaRPr lang="de-DE" alt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332163" y="6356350"/>
            <a:ext cx="2895600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6FEC45-E554-1141-8F5B-E3649456C5E0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53802848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CH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CH"/>
              <a:t>Mastertextformat bearbeiten</a:t>
            </a:r>
          </a:p>
          <a:p>
            <a:pPr lvl="1"/>
            <a:r>
              <a:rPr lang="de-CH"/>
              <a:t>Zweite Ebene</a:t>
            </a:r>
          </a:p>
          <a:p>
            <a:pPr lvl="2"/>
            <a:r>
              <a:rPr lang="de-CH"/>
              <a:t>Dritte Ebene</a:t>
            </a:r>
          </a:p>
          <a:p>
            <a:pPr lvl="3"/>
            <a:r>
              <a:rPr lang="de-CH"/>
              <a:t>Vierte Ebene</a:t>
            </a:r>
          </a:p>
          <a:p>
            <a:pPr lvl="4"/>
            <a:r>
              <a:rPr lang="de-CH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C699E6C-E8EC-EE4A-B165-E8AF2A93DE48}" type="datetime1">
              <a:rPr lang="de-DE" altLang="de-DE"/>
              <a:pPr/>
              <a:t>04.06.19</a:t>
            </a:fld>
            <a:endParaRPr lang="de-DE" alt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472E96-0923-6243-8838-71E2D80F9AD5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9012378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371600" y="2130425"/>
            <a:ext cx="7086600" cy="1470025"/>
          </a:xfrm>
        </p:spPr>
        <p:txBody>
          <a:bodyPr/>
          <a:lstStyle>
            <a:lvl1pPr>
              <a:defRPr sz="3600"/>
            </a:lvl1pPr>
          </a:lstStyle>
          <a:p>
            <a:r>
              <a:rPr lang="de-CH" dirty="0"/>
              <a:t>Mastertitelformat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CH"/>
              <a:t>Master-Untertitelformat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8CA7EBC-031C-CD4E-AEE7-A0002D773F38}" type="datetime1">
              <a:rPr lang="de-DE" altLang="de-DE"/>
              <a:pPr/>
              <a:t>04.06.19</a:t>
            </a:fld>
            <a:endParaRPr lang="de-DE" alt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AEABF8-B24F-2F4E-A807-6F6C42705620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90171037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400"/>
            </a:lvl1pPr>
          </a:lstStyle>
          <a:p>
            <a:r>
              <a:rPr lang="de-CH" dirty="0"/>
              <a:t>Mastertitelformat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200"/>
            </a:lvl3pPr>
          </a:lstStyle>
          <a:p>
            <a:pPr lvl="0"/>
            <a:r>
              <a:rPr lang="de-CH" dirty="0"/>
              <a:t>Mastertextformat bearbeiten</a:t>
            </a:r>
          </a:p>
          <a:p>
            <a:pPr lvl="1"/>
            <a:r>
              <a:rPr lang="de-CH" dirty="0"/>
              <a:t>Zweite Ebene</a:t>
            </a:r>
          </a:p>
          <a:p>
            <a:pPr lvl="2"/>
            <a:r>
              <a:rPr lang="de-CH" dirty="0"/>
              <a:t>Dritte Ebene</a:t>
            </a:r>
          </a:p>
          <a:p>
            <a:pPr lvl="3"/>
            <a:r>
              <a:rPr lang="de-CH" dirty="0"/>
              <a:t>Vierte Ebene</a:t>
            </a:r>
          </a:p>
          <a:p>
            <a:pPr lvl="4"/>
            <a:r>
              <a:rPr lang="de-CH" dirty="0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B804B84-2E10-3743-BDD2-BCEA31719ABF}" type="datetime1">
              <a:rPr lang="de-DE" altLang="de-DE"/>
              <a:pPr/>
              <a:t>04.06.19</a:t>
            </a:fld>
            <a:endParaRPr lang="de-DE" alt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08ACFD-7375-C841-BFE1-6568D854500F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5424297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CH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CH"/>
              <a:t>Mastertextformat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D191CC0-04D4-B74A-B13D-AEF3D987FA8E}" type="datetime1">
              <a:rPr lang="de-DE" altLang="de-DE"/>
              <a:pPr/>
              <a:t>04.06.19</a:t>
            </a:fld>
            <a:endParaRPr lang="de-DE" alt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F5107F-7545-DC47-9861-67D65EA7D02C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71669013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CH"/>
              <a:t>Mastertextformat bearbeiten</a:t>
            </a:r>
          </a:p>
          <a:p>
            <a:pPr lvl="1"/>
            <a:r>
              <a:rPr lang="de-CH"/>
              <a:t>Zweite Ebene</a:t>
            </a:r>
          </a:p>
          <a:p>
            <a:pPr lvl="2"/>
            <a:r>
              <a:rPr lang="de-CH"/>
              <a:t>Dritte Ebene</a:t>
            </a:r>
          </a:p>
          <a:p>
            <a:pPr lvl="3"/>
            <a:r>
              <a:rPr lang="de-CH"/>
              <a:t>Vierte Ebene</a:t>
            </a:r>
          </a:p>
          <a:p>
            <a:pPr lvl="4"/>
            <a:r>
              <a:rPr lang="de-CH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CH"/>
              <a:t>Mastertextformat bearbeiten</a:t>
            </a:r>
          </a:p>
          <a:p>
            <a:pPr lvl="1"/>
            <a:r>
              <a:rPr lang="de-CH"/>
              <a:t>Zweite Ebene</a:t>
            </a:r>
          </a:p>
          <a:p>
            <a:pPr lvl="2"/>
            <a:r>
              <a:rPr lang="de-CH"/>
              <a:t>Dritte Ebene</a:t>
            </a:r>
          </a:p>
          <a:p>
            <a:pPr lvl="3"/>
            <a:r>
              <a:rPr lang="de-CH"/>
              <a:t>Vierte Ebene</a:t>
            </a:r>
          </a:p>
          <a:p>
            <a:pPr lvl="4"/>
            <a:r>
              <a:rPr lang="de-CH"/>
              <a:t>Fünfte Ebene</a:t>
            </a:r>
            <a:endParaRPr lang="de-DE"/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43359D9-1C5E-E241-8982-D9A28D0764F5}" type="datetime1">
              <a:rPr lang="de-DE" altLang="de-DE"/>
              <a:pPr/>
              <a:t>04.06.19</a:t>
            </a:fld>
            <a:endParaRPr lang="de-DE" alt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1A28CE-7B0D-1F40-882E-5BB0EDA1ADC8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96830150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CH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CH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CH"/>
              <a:t>Mastertextformat bearbeiten</a:t>
            </a:r>
          </a:p>
          <a:p>
            <a:pPr lvl="1"/>
            <a:r>
              <a:rPr lang="de-CH"/>
              <a:t>Zweite Ebene</a:t>
            </a:r>
          </a:p>
          <a:p>
            <a:pPr lvl="2"/>
            <a:r>
              <a:rPr lang="de-CH"/>
              <a:t>Dritte Ebene</a:t>
            </a:r>
          </a:p>
          <a:p>
            <a:pPr lvl="3"/>
            <a:r>
              <a:rPr lang="de-CH"/>
              <a:t>Vierte Ebene</a:t>
            </a:r>
          </a:p>
          <a:p>
            <a:pPr lvl="4"/>
            <a:r>
              <a:rPr lang="de-CH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CH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CH"/>
              <a:t>Mastertextformat bearbeiten</a:t>
            </a:r>
          </a:p>
          <a:p>
            <a:pPr lvl="1"/>
            <a:r>
              <a:rPr lang="de-CH"/>
              <a:t>Zweite Ebene</a:t>
            </a:r>
          </a:p>
          <a:p>
            <a:pPr lvl="2"/>
            <a:r>
              <a:rPr lang="de-CH"/>
              <a:t>Dritte Ebene</a:t>
            </a:r>
          </a:p>
          <a:p>
            <a:pPr lvl="3"/>
            <a:r>
              <a:rPr lang="de-CH"/>
              <a:t>Vierte Ebene</a:t>
            </a:r>
          </a:p>
          <a:p>
            <a:pPr lvl="4"/>
            <a:r>
              <a:rPr lang="de-CH"/>
              <a:t>Fünfte Ebene</a:t>
            </a:r>
            <a:endParaRPr lang="de-DE"/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69EF8F1-B659-6C44-A426-4BCFFA90CB50}" type="datetime1">
              <a:rPr lang="de-DE" altLang="de-DE"/>
              <a:pPr/>
              <a:t>04.06.19</a:t>
            </a:fld>
            <a:endParaRPr lang="de-DE" altLang="de-DE"/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8974BE-FF1E-C546-89B5-0D7A1869B915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61223353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/>
              <a:t>Mastertitelformat bearbeiten</a:t>
            </a:r>
            <a:endParaRPr lang="de-DE"/>
          </a:p>
        </p:txBody>
      </p:sp>
      <p:sp>
        <p:nvSpPr>
          <p:cNvPr id="3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6579793-A190-D744-9EFD-5768B645BB63}" type="datetime1">
              <a:rPr lang="de-DE" altLang="de-DE"/>
              <a:pPr/>
              <a:t>04.06.19</a:t>
            </a:fld>
            <a:endParaRPr lang="de-DE" altLang="de-DE"/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FD83FD-D284-BE46-8856-546E92B0EE3C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21485316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8FD9F6A-4F86-3944-8A4A-3219C1C88A38}" type="datetime1">
              <a:rPr lang="de-DE" altLang="de-DE"/>
              <a:pPr/>
              <a:t>04.06.19</a:t>
            </a:fld>
            <a:endParaRPr lang="de-DE" altLang="de-DE"/>
          </a:p>
        </p:txBody>
      </p:sp>
      <p:sp>
        <p:nvSpPr>
          <p:cNvPr id="3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D524F5-57C5-6447-8B7A-D3D9FCCF0A85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91004489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CH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CH"/>
              <a:t>Mastertextformat bearbeiten</a:t>
            </a:r>
          </a:p>
          <a:p>
            <a:pPr lvl="1"/>
            <a:r>
              <a:rPr lang="de-CH"/>
              <a:t>Zweite Ebene</a:t>
            </a:r>
          </a:p>
          <a:p>
            <a:pPr lvl="2"/>
            <a:r>
              <a:rPr lang="de-CH"/>
              <a:t>Dritte Ebene</a:t>
            </a:r>
          </a:p>
          <a:p>
            <a:pPr lvl="3"/>
            <a:r>
              <a:rPr lang="de-CH"/>
              <a:t>Vierte Ebene</a:t>
            </a:r>
          </a:p>
          <a:p>
            <a:pPr lvl="4"/>
            <a:r>
              <a:rPr lang="de-CH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CH"/>
              <a:t>Mastertextformat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FCCCF5D-BF57-9C40-B42C-F2E620A53474}" type="datetime1">
              <a:rPr lang="de-DE" altLang="de-DE"/>
              <a:pPr/>
              <a:t>04.06.19</a:t>
            </a:fld>
            <a:endParaRPr lang="de-DE" alt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5ACCBA-3F5B-8547-8099-DD23161E3E5D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53904533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CH"/>
              <a:t>Mastertitelformat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CH"/>
              <a:t>Mastertextformat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4F040E0-C85E-FD41-8F0A-30A8E162CADF}" type="datetime1">
              <a:rPr lang="de-DE" altLang="de-DE"/>
              <a:pPr/>
              <a:t>04.06.19</a:t>
            </a:fld>
            <a:endParaRPr lang="de-DE" alt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48EEE1-6E0E-7845-8F6F-E57287B37B6A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943331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43100" y="274638"/>
            <a:ext cx="6743700" cy="1143000"/>
          </a:xfrm>
        </p:spPr>
        <p:txBody>
          <a:bodyPr/>
          <a:lstStyle>
            <a:lvl1pPr>
              <a:defRPr sz="2400">
                <a:solidFill>
                  <a:srgbClr val="53AE14"/>
                </a:solidFill>
              </a:defRPr>
            </a:lvl1pPr>
          </a:lstStyle>
          <a:p>
            <a:r>
              <a:rPr lang="de-CH" dirty="0"/>
              <a:t>Mastertitelformat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200"/>
            </a:lvl3pPr>
          </a:lstStyle>
          <a:p>
            <a:pPr lvl="0"/>
            <a:r>
              <a:rPr lang="de-CH" dirty="0"/>
              <a:t>Mastertextformat bearbeiten</a:t>
            </a:r>
          </a:p>
          <a:p>
            <a:pPr lvl="1"/>
            <a:r>
              <a:rPr lang="de-CH" dirty="0"/>
              <a:t>Zweite Ebene</a:t>
            </a:r>
          </a:p>
          <a:p>
            <a:pPr lvl="2"/>
            <a:r>
              <a:rPr lang="de-CH" dirty="0"/>
              <a:t>Dritte Ebene</a:t>
            </a:r>
          </a:p>
          <a:p>
            <a:pPr lvl="3"/>
            <a:r>
              <a:rPr lang="de-CH" dirty="0"/>
              <a:t>Vierte Ebene</a:t>
            </a:r>
          </a:p>
          <a:p>
            <a:pPr lvl="4"/>
            <a:r>
              <a:rPr lang="de-CH" dirty="0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1992313" y="6356350"/>
            <a:ext cx="1066800" cy="365125"/>
          </a:xfrm>
        </p:spPr>
        <p:txBody>
          <a:bodyPr/>
          <a:lstStyle>
            <a:lvl1pPr>
              <a:defRPr/>
            </a:lvl1pPr>
          </a:lstStyle>
          <a:p>
            <a:fld id="{DA2C28B2-6AF6-CF48-9D8E-20C8AFEE7DB2}" type="datetime1">
              <a:rPr lang="de-DE" altLang="de-DE"/>
              <a:pPr/>
              <a:t>04.06.19</a:t>
            </a:fld>
            <a:endParaRPr lang="de-DE" alt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332163" y="6356350"/>
            <a:ext cx="2895600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30AD6D-57A7-AE43-B8C5-D9067ACAFBB2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8407164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CH"/>
              <a:t>Mastertextformat bearbeiten</a:t>
            </a:r>
          </a:p>
          <a:p>
            <a:pPr lvl="1"/>
            <a:r>
              <a:rPr lang="de-CH"/>
              <a:t>Zweite Ebene</a:t>
            </a:r>
          </a:p>
          <a:p>
            <a:pPr lvl="2"/>
            <a:r>
              <a:rPr lang="de-CH"/>
              <a:t>Dritte Ebene</a:t>
            </a:r>
          </a:p>
          <a:p>
            <a:pPr lvl="3"/>
            <a:r>
              <a:rPr lang="de-CH"/>
              <a:t>Vierte Ebene</a:t>
            </a:r>
          </a:p>
          <a:p>
            <a:pPr lvl="4"/>
            <a:r>
              <a:rPr lang="de-CH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AAA6868-3452-AC49-872B-DF003B8A4592}" type="datetime1">
              <a:rPr lang="de-DE" altLang="de-DE"/>
              <a:pPr/>
              <a:t>04.06.19</a:t>
            </a:fld>
            <a:endParaRPr lang="de-DE" alt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8F7163-41D7-B145-92AB-C8C6A7CBE4DB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20316932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CH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CH"/>
              <a:t>Mastertextformat bearbeiten</a:t>
            </a:r>
          </a:p>
          <a:p>
            <a:pPr lvl="1"/>
            <a:r>
              <a:rPr lang="de-CH"/>
              <a:t>Zweite Ebene</a:t>
            </a:r>
          </a:p>
          <a:p>
            <a:pPr lvl="2"/>
            <a:r>
              <a:rPr lang="de-CH"/>
              <a:t>Dritte Ebene</a:t>
            </a:r>
          </a:p>
          <a:p>
            <a:pPr lvl="3"/>
            <a:r>
              <a:rPr lang="de-CH"/>
              <a:t>Vierte Ebene</a:t>
            </a:r>
          </a:p>
          <a:p>
            <a:pPr lvl="4"/>
            <a:r>
              <a:rPr lang="de-CH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D844910-4EB1-2247-A518-09D21F480885}" type="datetime1">
              <a:rPr lang="de-DE" altLang="de-DE"/>
              <a:pPr/>
              <a:t>04.06.19</a:t>
            </a:fld>
            <a:endParaRPr lang="de-DE" alt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523F2B-B084-7B4B-8252-6D299215BFFE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9608083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07703" y="4406900"/>
            <a:ext cx="658701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CH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907703" y="2906713"/>
            <a:ext cx="6587009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CH"/>
              <a:t>Mastertextformat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10A5C34-7CB8-3646-86C5-A4D037F26C1B}" type="datetime1">
              <a:rPr lang="de-DE" altLang="de-DE"/>
              <a:pPr/>
              <a:t>04.06.19</a:t>
            </a:fld>
            <a:endParaRPr lang="de-DE" alt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4724B1-50B1-D841-B5FE-8A718E6D365A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17666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CH"/>
              <a:t>Mastertextformat bearbeiten</a:t>
            </a:r>
          </a:p>
          <a:p>
            <a:pPr lvl="1"/>
            <a:r>
              <a:rPr lang="de-CH"/>
              <a:t>Zweite Ebene</a:t>
            </a:r>
          </a:p>
          <a:p>
            <a:pPr lvl="2"/>
            <a:r>
              <a:rPr lang="de-CH"/>
              <a:t>Dritte Ebene</a:t>
            </a:r>
          </a:p>
          <a:p>
            <a:pPr lvl="3"/>
            <a:r>
              <a:rPr lang="de-CH"/>
              <a:t>Vierte Ebene</a:t>
            </a:r>
          </a:p>
          <a:p>
            <a:pPr lvl="4"/>
            <a:r>
              <a:rPr lang="de-CH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CH"/>
              <a:t>Mastertextformat bearbeiten</a:t>
            </a:r>
          </a:p>
          <a:p>
            <a:pPr lvl="1"/>
            <a:r>
              <a:rPr lang="de-CH"/>
              <a:t>Zweite Ebene</a:t>
            </a:r>
          </a:p>
          <a:p>
            <a:pPr lvl="2"/>
            <a:r>
              <a:rPr lang="de-CH"/>
              <a:t>Dritte Ebene</a:t>
            </a:r>
          </a:p>
          <a:p>
            <a:pPr lvl="3"/>
            <a:r>
              <a:rPr lang="de-CH"/>
              <a:t>Vierte Ebene</a:t>
            </a:r>
          </a:p>
          <a:p>
            <a:pPr lvl="4"/>
            <a:r>
              <a:rPr lang="de-CH"/>
              <a:t>Fünfte Ebene</a:t>
            </a:r>
            <a:endParaRPr lang="de-DE"/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489D596-C17F-5B43-9016-A73E600393F5}" type="datetime1">
              <a:rPr lang="de-DE" altLang="de-DE"/>
              <a:pPr/>
              <a:t>04.06.19</a:t>
            </a:fld>
            <a:endParaRPr lang="de-DE" alt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CFAB6A-5F3E-3441-B283-D891D919D62E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941456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CH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CH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CH"/>
              <a:t>Mastertextformat bearbeiten</a:t>
            </a:r>
          </a:p>
          <a:p>
            <a:pPr lvl="1"/>
            <a:r>
              <a:rPr lang="de-CH"/>
              <a:t>Zweite Ebene</a:t>
            </a:r>
          </a:p>
          <a:p>
            <a:pPr lvl="2"/>
            <a:r>
              <a:rPr lang="de-CH"/>
              <a:t>Dritte Ebene</a:t>
            </a:r>
          </a:p>
          <a:p>
            <a:pPr lvl="3"/>
            <a:r>
              <a:rPr lang="de-CH"/>
              <a:t>Vierte Ebene</a:t>
            </a:r>
          </a:p>
          <a:p>
            <a:pPr lvl="4"/>
            <a:r>
              <a:rPr lang="de-CH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CH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CH"/>
              <a:t>Mastertextformat bearbeiten</a:t>
            </a:r>
          </a:p>
          <a:p>
            <a:pPr lvl="1"/>
            <a:r>
              <a:rPr lang="de-CH"/>
              <a:t>Zweite Ebene</a:t>
            </a:r>
          </a:p>
          <a:p>
            <a:pPr lvl="2"/>
            <a:r>
              <a:rPr lang="de-CH"/>
              <a:t>Dritte Ebene</a:t>
            </a:r>
          </a:p>
          <a:p>
            <a:pPr lvl="3"/>
            <a:r>
              <a:rPr lang="de-CH"/>
              <a:t>Vierte Ebene</a:t>
            </a:r>
          </a:p>
          <a:p>
            <a:pPr lvl="4"/>
            <a:r>
              <a:rPr lang="de-CH"/>
              <a:t>Fünfte Ebene</a:t>
            </a:r>
            <a:endParaRPr lang="de-DE"/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026F18B-2F8B-B34C-94E1-B24F903A2BC2}" type="datetime1">
              <a:rPr lang="de-DE" altLang="de-DE"/>
              <a:pPr/>
              <a:t>04.06.19</a:t>
            </a:fld>
            <a:endParaRPr lang="de-DE" altLang="de-DE"/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DF39D9-F667-914B-BEB6-1F07F7E4E8E0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9783974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/>
              <a:t>Mastertitelformat bearbeiten</a:t>
            </a:r>
            <a:endParaRPr lang="de-DE"/>
          </a:p>
        </p:txBody>
      </p:sp>
      <p:sp>
        <p:nvSpPr>
          <p:cNvPr id="3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7B331D1-AAC2-6342-9AAB-DA3707E817A6}" type="datetime1">
              <a:rPr lang="de-DE" altLang="de-DE"/>
              <a:pPr/>
              <a:t>04.06.19</a:t>
            </a:fld>
            <a:endParaRPr lang="de-DE" altLang="de-DE"/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6B81F5-DD1B-D144-891C-947E0E5CAC90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6429175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CH"/>
              <a:t>Mastertitelformat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CH"/>
              <a:t>Mastertextformat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9432C72-9729-174C-B15A-1BE6BEFF1CB4}" type="datetime1">
              <a:rPr lang="de-DE" altLang="de-DE"/>
              <a:pPr/>
              <a:t>04.06.19</a:t>
            </a:fld>
            <a:endParaRPr lang="de-DE" alt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C79FBB-D4CB-7747-96BA-55AE6DAF85F4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7203960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CH"/>
              <a:t>Mastertextformat bearbeiten</a:t>
            </a:r>
          </a:p>
          <a:p>
            <a:pPr lvl="1"/>
            <a:r>
              <a:rPr lang="de-CH"/>
              <a:t>Zweite Ebene</a:t>
            </a:r>
          </a:p>
          <a:p>
            <a:pPr lvl="2"/>
            <a:r>
              <a:rPr lang="de-CH"/>
              <a:t>Dritte Ebene</a:t>
            </a:r>
          </a:p>
          <a:p>
            <a:pPr lvl="3"/>
            <a:r>
              <a:rPr lang="de-CH"/>
              <a:t>Vierte Ebene</a:t>
            </a:r>
          </a:p>
          <a:p>
            <a:pPr lvl="4"/>
            <a:r>
              <a:rPr lang="de-CH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D584A15-5096-EC4F-8698-5F612EA95D7A}" type="datetime1">
              <a:rPr lang="de-DE" altLang="de-DE"/>
              <a:pPr/>
              <a:t>04.06.19</a:t>
            </a:fld>
            <a:endParaRPr lang="de-DE" alt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D4F7A2-DFD8-574F-AC86-77700C6D4927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843668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Relationship Id="rId14" Type="http://schemas.openxmlformats.org/officeDocument/2006/relationships/image" Target="../media/image4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4" Type="http://schemas.openxmlformats.org/officeDocument/2006/relationships/image" Target="../media/image4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elplatzhalter 1"/>
          <p:cNvSpPr>
            <a:spLocks noGrp="1"/>
          </p:cNvSpPr>
          <p:nvPr>
            <p:ph type="title"/>
          </p:nvPr>
        </p:nvSpPr>
        <p:spPr bwMode="auto">
          <a:xfrm>
            <a:off x="1943100" y="274638"/>
            <a:ext cx="67437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CH" altLang="de-DE"/>
              <a:t>Mastertitelformat bearbeiten</a:t>
            </a:r>
            <a:endParaRPr lang="de-DE" altLang="de-DE"/>
          </a:p>
        </p:txBody>
      </p:sp>
      <p:sp>
        <p:nvSpPr>
          <p:cNvPr id="1027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1943100" y="1600200"/>
            <a:ext cx="67437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CH" altLang="de-DE"/>
              <a:t>Mastertextformat bearbeiten</a:t>
            </a:r>
          </a:p>
          <a:p>
            <a:pPr lvl="1"/>
            <a:r>
              <a:rPr lang="de-CH" altLang="de-DE"/>
              <a:t>Zweite Ebene</a:t>
            </a:r>
          </a:p>
          <a:p>
            <a:pPr lvl="2"/>
            <a:r>
              <a:rPr lang="de-CH" altLang="de-DE"/>
              <a:t>Dritte Ebene</a:t>
            </a:r>
          </a:p>
          <a:p>
            <a:pPr lvl="3"/>
            <a:r>
              <a:rPr lang="de-CH" altLang="de-DE"/>
              <a:t>Vierte Ebene</a:t>
            </a:r>
          </a:p>
          <a:p>
            <a:pPr lvl="4"/>
            <a:r>
              <a:rPr lang="de-CH" alt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1908175" y="6356350"/>
            <a:ext cx="1066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latin typeface="Verdana" charset="0"/>
              </a:defRPr>
            </a:lvl1pPr>
          </a:lstStyle>
          <a:p>
            <a:fld id="{1A13DA0F-5CF0-0D46-84B6-51302C7B32CA}" type="datetime1">
              <a:rPr lang="de-DE" altLang="de-DE"/>
              <a:pPr/>
              <a:t>04.06.19</a:t>
            </a:fld>
            <a:endParaRPr lang="de-DE" alt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348038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 smtClean="0">
                <a:solidFill>
                  <a:srgbClr val="898989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000000"/>
                </a:solidFill>
                <a:latin typeface="Verdana" charset="0"/>
              </a:defRPr>
            </a:lvl1pPr>
          </a:lstStyle>
          <a:p>
            <a:fld id="{1BD383E0-CC9B-D340-816C-4491948FB873}" type="slidenum">
              <a:rPr lang="de-DE" altLang="de-DE"/>
              <a:pPr/>
              <a:t>‹Nr.›</a:t>
            </a:fld>
            <a:endParaRPr lang="de-DE" altLang="de-DE"/>
          </a:p>
        </p:txBody>
      </p:sp>
      <p:sp>
        <p:nvSpPr>
          <p:cNvPr id="1031" name="Bild 1" descr="Forstpraktiker.png"/>
          <p:cNvSpPr>
            <a:spLocks noChangeAspect="1"/>
          </p:cNvSpPr>
          <p:nvPr userDrawn="1"/>
        </p:nvSpPr>
        <p:spPr bwMode="auto">
          <a:xfrm>
            <a:off x="0" y="0"/>
            <a:ext cx="1701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9294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de-DE" altLang="de-DE" sz="1800"/>
          </a:p>
        </p:txBody>
      </p:sp>
      <p:pic>
        <p:nvPicPr>
          <p:cNvPr id="1032" name="Bild 1" descr="Forstpraktiker.png"/>
          <p:cNvPicPr>
            <a:picLocks noChangeAspect="1"/>
          </p:cNvPicPr>
          <p:nvPr userDrawn="1"/>
        </p:nvPicPr>
        <p:blipFill>
          <a:blip r:embed="rId11">
            <a:alphaModFix amt="9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6513" y="-26988"/>
            <a:ext cx="1738313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89803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057" r:id="rId1"/>
    <p:sldLayoutId id="2147485058" r:id="rId2"/>
    <p:sldLayoutId id="2147485059" r:id="rId3"/>
    <p:sldLayoutId id="2147485026" r:id="rId4"/>
    <p:sldLayoutId id="2147485027" r:id="rId5"/>
    <p:sldLayoutId id="2147485028" r:id="rId6"/>
    <p:sldLayoutId id="2147485029" r:id="rId7"/>
    <p:sldLayoutId id="2147485032" r:id="rId8"/>
    <p:sldLayoutId id="2147485033" r:id="rId9"/>
  </p:sldLayoutIdLst>
  <p:hf hdr="0" ftr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800" b="1" kern="1200">
          <a:solidFill>
            <a:srgbClr val="53AE14"/>
          </a:solidFill>
          <a:latin typeface="Verdana"/>
          <a:ea typeface="ＭＳ Ｐゴシック" pitchFamily="-107" charset="-128"/>
          <a:cs typeface="ＭＳ Ｐゴシック" pitchFamily="-107" charset="-128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53AE14"/>
          </a:solidFill>
          <a:latin typeface="Verdana" pitchFamily="-107" charset="0"/>
          <a:ea typeface="ＭＳ Ｐゴシック" pitchFamily="-107" charset="-128"/>
          <a:cs typeface="ＭＳ Ｐゴシック" pitchFamily="-107" charset="-128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53AE14"/>
          </a:solidFill>
          <a:latin typeface="Verdana" pitchFamily="-107" charset="0"/>
          <a:ea typeface="ＭＳ Ｐゴシック" pitchFamily="-107" charset="-128"/>
          <a:cs typeface="ＭＳ Ｐゴシック" pitchFamily="-107" charset="-128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53AE14"/>
          </a:solidFill>
          <a:latin typeface="Verdana" pitchFamily="-107" charset="0"/>
          <a:ea typeface="ＭＳ Ｐゴシック" pitchFamily="-107" charset="-128"/>
          <a:cs typeface="ＭＳ Ｐゴシック" pitchFamily="-107" charset="-128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53AE14"/>
          </a:solidFill>
          <a:latin typeface="Verdana" pitchFamily="-107" charset="0"/>
          <a:ea typeface="ＭＳ Ｐゴシック" pitchFamily="-107" charset="-128"/>
          <a:cs typeface="ＭＳ Ｐゴシック" pitchFamily="-107" charset="-128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800" b="1">
          <a:solidFill>
            <a:srgbClr val="E46C0A"/>
          </a:solidFill>
          <a:latin typeface="Verdana" pitchFamily="-107" charset="0"/>
          <a:ea typeface="ＭＳ Ｐゴシック" pitchFamily="-107" charset="-128"/>
          <a:cs typeface="ＭＳ Ｐゴシック" pitchFamily="-107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800" b="1">
          <a:solidFill>
            <a:srgbClr val="E46C0A"/>
          </a:solidFill>
          <a:latin typeface="Verdana" pitchFamily="-107" charset="0"/>
          <a:ea typeface="ＭＳ Ｐゴシック" pitchFamily="-107" charset="-128"/>
          <a:cs typeface="ＭＳ Ｐゴシック" pitchFamily="-107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800" b="1">
          <a:solidFill>
            <a:srgbClr val="E46C0A"/>
          </a:solidFill>
          <a:latin typeface="Verdana" pitchFamily="-107" charset="0"/>
          <a:ea typeface="ＭＳ Ｐゴシック" pitchFamily="-107" charset="-128"/>
          <a:cs typeface="ＭＳ Ｐゴシック" pitchFamily="-107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800" b="1">
          <a:solidFill>
            <a:srgbClr val="E46C0A"/>
          </a:solidFill>
          <a:latin typeface="Verdana" pitchFamily="-107" charset="0"/>
          <a:ea typeface="ＭＳ Ｐゴシック" pitchFamily="-107" charset="-128"/>
          <a:cs typeface="ＭＳ Ｐゴシック" pitchFamily="-107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defRPr sz="2800" kern="1200">
          <a:solidFill>
            <a:schemeClr val="tx1"/>
          </a:solidFill>
          <a:latin typeface="Verdana"/>
          <a:ea typeface="ＭＳ Ｐゴシック" pitchFamily="-107" charset="-128"/>
          <a:cs typeface="ＭＳ Ｐゴシック" pitchFamily="-107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defRPr sz="2600" kern="1200">
          <a:solidFill>
            <a:schemeClr val="tx1"/>
          </a:solidFill>
          <a:latin typeface="Verdana"/>
          <a:ea typeface="ＭＳ Ｐゴシック" pitchFamily="-107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Verdana"/>
          <a:ea typeface="ＭＳ Ｐゴシック" pitchFamily="-107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Verdana"/>
          <a:ea typeface="ＭＳ Ｐゴシック" pitchFamily="-107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Verdana"/>
          <a:ea typeface="ＭＳ Ｐゴシック" pitchFamily="-107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elplatzhalter 1"/>
          <p:cNvSpPr>
            <a:spLocks noGrp="1"/>
          </p:cNvSpPr>
          <p:nvPr>
            <p:ph type="title"/>
          </p:nvPr>
        </p:nvSpPr>
        <p:spPr bwMode="auto">
          <a:xfrm>
            <a:off x="1524000" y="274638"/>
            <a:ext cx="6553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CH" altLang="de-DE" dirty="0"/>
              <a:t>Mastertitelformat bearbeiten</a:t>
            </a:r>
            <a:endParaRPr lang="de-DE" altLang="de-DE" dirty="0"/>
          </a:p>
        </p:txBody>
      </p:sp>
      <p:sp>
        <p:nvSpPr>
          <p:cNvPr id="14339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1524000" y="1600200"/>
            <a:ext cx="716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CH" altLang="de-DE"/>
              <a:t>Mastertextformat bearbeiten</a:t>
            </a:r>
          </a:p>
          <a:p>
            <a:pPr lvl="1"/>
            <a:r>
              <a:rPr lang="de-CH" altLang="de-DE"/>
              <a:t>Zweite Ebene</a:t>
            </a:r>
          </a:p>
          <a:p>
            <a:pPr lvl="2"/>
            <a:r>
              <a:rPr lang="de-CH" altLang="de-DE"/>
              <a:t>Dritte Ebene</a:t>
            </a:r>
          </a:p>
          <a:p>
            <a:pPr lvl="3"/>
            <a:r>
              <a:rPr lang="de-CH" altLang="de-DE"/>
              <a:t>Vierte Ebene</a:t>
            </a:r>
          </a:p>
          <a:p>
            <a:pPr lvl="4"/>
            <a:r>
              <a:rPr lang="de-CH" alt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1524000" y="6356350"/>
            <a:ext cx="1066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latin typeface="Verdana" charset="0"/>
              </a:defRPr>
            </a:lvl1pPr>
          </a:lstStyle>
          <a:p>
            <a:fld id="{81F0918E-19C1-7D47-AA62-5ED9E174A931}" type="datetime1">
              <a:rPr lang="de-DE" altLang="de-DE"/>
              <a:pPr/>
              <a:t>04.06.19</a:t>
            </a:fld>
            <a:endParaRPr lang="de-DE" alt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 smtClean="0">
                <a:solidFill>
                  <a:srgbClr val="898989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000000"/>
                </a:solidFill>
                <a:latin typeface="Verdana" charset="0"/>
              </a:defRPr>
            </a:lvl1pPr>
          </a:lstStyle>
          <a:p>
            <a:fld id="{2E728E57-4FF3-6542-AB98-00C92AA7A4FF}" type="slidenum">
              <a:rPr lang="de-DE" altLang="de-DE"/>
              <a:pPr/>
              <a:t>‹Nr.›</a:t>
            </a:fld>
            <a:endParaRPr lang="de-DE" altLang="de-DE"/>
          </a:p>
        </p:txBody>
      </p:sp>
      <p:pic>
        <p:nvPicPr>
          <p:cNvPr id="14343" name="Picture 2"/>
          <p:cNvPicPr>
            <a:picLocks noChangeAspect="1" noChangeArrowheads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2279"/>
          <a:stretch>
            <a:fillRect/>
          </a:stretch>
        </p:blipFill>
        <p:spPr bwMode="auto">
          <a:xfrm>
            <a:off x="-36513" y="0"/>
            <a:ext cx="1055688" cy="775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4" name="Bild 1" descr="codoc_logo_11.JPG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85163" y="274638"/>
            <a:ext cx="60801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035" r:id="rId1"/>
    <p:sldLayoutId id="2147485036" r:id="rId2"/>
    <p:sldLayoutId id="2147485037" r:id="rId3"/>
    <p:sldLayoutId id="2147485038" r:id="rId4"/>
    <p:sldLayoutId id="2147485039" r:id="rId5"/>
    <p:sldLayoutId id="2147485040" r:id="rId6"/>
    <p:sldLayoutId id="2147485041" r:id="rId7"/>
    <p:sldLayoutId id="2147485042" r:id="rId8"/>
    <p:sldLayoutId id="2147485043" r:id="rId9"/>
    <p:sldLayoutId id="2147485044" r:id="rId10"/>
    <p:sldLayoutId id="2147485045" r:id="rId11"/>
  </p:sldLayoutIdLst>
  <p:hf hdr="0" ftr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800" b="1" kern="1200">
          <a:solidFill>
            <a:srgbClr val="E46C0A"/>
          </a:solidFill>
          <a:latin typeface="Verdana"/>
          <a:ea typeface="ＭＳ Ｐゴシック" pitchFamily="-107" charset="-128"/>
          <a:cs typeface="ＭＳ Ｐゴシック" pitchFamily="-107" charset="-128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E46C0A"/>
          </a:solidFill>
          <a:latin typeface="Verdana" pitchFamily="-107" charset="0"/>
          <a:ea typeface="ＭＳ Ｐゴシック" pitchFamily="-107" charset="-128"/>
          <a:cs typeface="ＭＳ Ｐゴシック" pitchFamily="-107" charset="-128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E46C0A"/>
          </a:solidFill>
          <a:latin typeface="Verdana" pitchFamily="-107" charset="0"/>
          <a:ea typeface="ＭＳ Ｐゴシック" pitchFamily="-107" charset="-128"/>
          <a:cs typeface="ＭＳ Ｐゴシック" pitchFamily="-107" charset="-128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E46C0A"/>
          </a:solidFill>
          <a:latin typeface="Verdana" pitchFamily="-107" charset="0"/>
          <a:ea typeface="ＭＳ Ｐゴシック" pitchFamily="-107" charset="-128"/>
          <a:cs typeface="ＭＳ Ｐゴシック" pitchFamily="-107" charset="-128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E46C0A"/>
          </a:solidFill>
          <a:latin typeface="Verdana" pitchFamily="-107" charset="0"/>
          <a:ea typeface="ＭＳ Ｐゴシック" pitchFamily="-107" charset="-128"/>
          <a:cs typeface="ＭＳ Ｐゴシック" pitchFamily="-107" charset="-128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800" b="1">
          <a:solidFill>
            <a:srgbClr val="E46C0A"/>
          </a:solidFill>
          <a:latin typeface="Verdana" pitchFamily="-107" charset="0"/>
          <a:ea typeface="ＭＳ Ｐゴシック" pitchFamily="-107" charset="-128"/>
          <a:cs typeface="ＭＳ Ｐゴシック" pitchFamily="-107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800" b="1">
          <a:solidFill>
            <a:srgbClr val="E46C0A"/>
          </a:solidFill>
          <a:latin typeface="Verdana" pitchFamily="-107" charset="0"/>
          <a:ea typeface="ＭＳ Ｐゴシック" pitchFamily="-107" charset="-128"/>
          <a:cs typeface="ＭＳ Ｐゴシック" pitchFamily="-107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800" b="1">
          <a:solidFill>
            <a:srgbClr val="E46C0A"/>
          </a:solidFill>
          <a:latin typeface="Verdana" pitchFamily="-107" charset="0"/>
          <a:ea typeface="ＭＳ Ｐゴシック" pitchFamily="-107" charset="-128"/>
          <a:cs typeface="ＭＳ Ｐゴシック" pitchFamily="-107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800" b="1">
          <a:solidFill>
            <a:srgbClr val="E46C0A"/>
          </a:solidFill>
          <a:latin typeface="Verdana" pitchFamily="-107" charset="0"/>
          <a:ea typeface="ＭＳ Ｐゴシック" pitchFamily="-107" charset="-128"/>
          <a:cs typeface="ＭＳ Ｐゴシック" pitchFamily="-107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defRPr sz="2800" kern="1200">
          <a:solidFill>
            <a:schemeClr val="tx1"/>
          </a:solidFill>
          <a:latin typeface="Verdana"/>
          <a:ea typeface="ＭＳ Ｐゴシック" pitchFamily="-107" charset="-128"/>
          <a:cs typeface="ＭＳ Ｐゴシック" pitchFamily="-107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defRPr sz="2600" kern="1200">
          <a:solidFill>
            <a:schemeClr val="tx1"/>
          </a:solidFill>
          <a:latin typeface="Verdana"/>
          <a:ea typeface="ＭＳ Ｐゴシック" pitchFamily="-107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Verdana"/>
          <a:ea typeface="ＭＳ Ｐゴシック" pitchFamily="-107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Verdana"/>
          <a:ea typeface="ＭＳ Ｐゴシック" pitchFamily="-107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Verdana"/>
          <a:ea typeface="ＭＳ Ｐゴシック" pitchFamily="-107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elplatzhalter 1"/>
          <p:cNvSpPr>
            <a:spLocks noGrp="1"/>
          </p:cNvSpPr>
          <p:nvPr>
            <p:ph type="title"/>
          </p:nvPr>
        </p:nvSpPr>
        <p:spPr bwMode="auto">
          <a:xfrm>
            <a:off x="1524000" y="274638"/>
            <a:ext cx="6553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CH" altLang="de-DE"/>
              <a:t>Mastertitelformat bearbeiten</a:t>
            </a:r>
            <a:endParaRPr lang="de-DE" altLang="de-DE"/>
          </a:p>
        </p:txBody>
      </p:sp>
      <p:sp>
        <p:nvSpPr>
          <p:cNvPr id="26627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1524000" y="1600200"/>
            <a:ext cx="716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CH" altLang="de-DE"/>
              <a:t>Mastertextformat bearbeiten</a:t>
            </a:r>
          </a:p>
          <a:p>
            <a:pPr lvl="1"/>
            <a:r>
              <a:rPr lang="de-CH" altLang="de-DE"/>
              <a:t>Zweite Ebene</a:t>
            </a:r>
          </a:p>
          <a:p>
            <a:pPr lvl="2"/>
            <a:r>
              <a:rPr lang="de-CH" altLang="de-DE"/>
              <a:t>Dritte Ebene</a:t>
            </a:r>
          </a:p>
          <a:p>
            <a:pPr lvl="3"/>
            <a:r>
              <a:rPr lang="de-CH" altLang="de-DE"/>
              <a:t>Vierte Ebene</a:t>
            </a:r>
          </a:p>
          <a:p>
            <a:pPr lvl="4"/>
            <a:r>
              <a:rPr lang="de-CH" alt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1524000" y="6356350"/>
            <a:ext cx="1066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latin typeface="Verdana" charset="0"/>
              </a:defRPr>
            </a:lvl1pPr>
          </a:lstStyle>
          <a:p>
            <a:fld id="{094569A7-F562-754C-B2E2-8489A38022A6}" type="datetime1">
              <a:rPr lang="de-DE" altLang="de-DE"/>
              <a:pPr/>
              <a:t>04.06.19</a:t>
            </a:fld>
            <a:endParaRPr lang="de-DE" alt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 smtClean="0">
                <a:solidFill>
                  <a:srgbClr val="898989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000000"/>
                </a:solidFill>
                <a:latin typeface="Verdana" charset="0"/>
              </a:defRPr>
            </a:lvl1pPr>
          </a:lstStyle>
          <a:p>
            <a:fld id="{97CF5224-06D6-D84E-A75A-4D49D9491AFF}" type="slidenum">
              <a:rPr lang="de-DE" altLang="de-DE"/>
              <a:pPr/>
              <a:t>‹Nr.›</a:t>
            </a:fld>
            <a:endParaRPr lang="de-DE" altLang="de-DE"/>
          </a:p>
        </p:txBody>
      </p:sp>
      <p:pic>
        <p:nvPicPr>
          <p:cNvPr id="26631" name="Picture 2"/>
          <p:cNvPicPr>
            <a:picLocks noChangeAspect="1" noChangeArrowheads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2279"/>
          <a:stretch>
            <a:fillRect/>
          </a:stretch>
        </p:blipFill>
        <p:spPr bwMode="auto">
          <a:xfrm>
            <a:off x="-36513" y="0"/>
            <a:ext cx="1055688" cy="775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2" name="Bild 1" descr="codoc_logo_11.JPG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85163" y="274638"/>
            <a:ext cx="60801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046" r:id="rId1"/>
    <p:sldLayoutId id="2147485047" r:id="rId2"/>
    <p:sldLayoutId id="2147485048" r:id="rId3"/>
    <p:sldLayoutId id="2147485049" r:id="rId4"/>
    <p:sldLayoutId id="2147485050" r:id="rId5"/>
    <p:sldLayoutId id="2147485051" r:id="rId6"/>
    <p:sldLayoutId id="2147485052" r:id="rId7"/>
    <p:sldLayoutId id="2147485053" r:id="rId8"/>
    <p:sldLayoutId id="2147485054" r:id="rId9"/>
    <p:sldLayoutId id="2147485055" r:id="rId10"/>
    <p:sldLayoutId id="2147485056" r:id="rId11"/>
  </p:sldLayoutIdLst>
  <p:hf hdr="0" ftr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800" b="1" kern="1200">
          <a:solidFill>
            <a:srgbClr val="E46C0A"/>
          </a:solidFill>
          <a:latin typeface="Verdana"/>
          <a:ea typeface="ＭＳ Ｐゴシック" pitchFamily="-107" charset="-128"/>
          <a:cs typeface="ＭＳ Ｐゴシック" pitchFamily="-107" charset="-128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E46C0A"/>
          </a:solidFill>
          <a:latin typeface="Verdana" pitchFamily="-107" charset="0"/>
          <a:ea typeface="ＭＳ Ｐゴシック" pitchFamily="-107" charset="-128"/>
          <a:cs typeface="ＭＳ Ｐゴシック" pitchFamily="-107" charset="-128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E46C0A"/>
          </a:solidFill>
          <a:latin typeface="Verdana" pitchFamily="-107" charset="0"/>
          <a:ea typeface="ＭＳ Ｐゴシック" pitchFamily="-107" charset="-128"/>
          <a:cs typeface="ＭＳ Ｐゴシック" pitchFamily="-107" charset="-128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E46C0A"/>
          </a:solidFill>
          <a:latin typeface="Verdana" pitchFamily="-107" charset="0"/>
          <a:ea typeface="ＭＳ Ｐゴシック" pitchFamily="-107" charset="-128"/>
          <a:cs typeface="ＭＳ Ｐゴシック" pitchFamily="-107" charset="-128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E46C0A"/>
          </a:solidFill>
          <a:latin typeface="Verdana" pitchFamily="-107" charset="0"/>
          <a:ea typeface="ＭＳ Ｐゴシック" pitchFamily="-107" charset="-128"/>
          <a:cs typeface="ＭＳ Ｐゴシック" pitchFamily="-107" charset="-128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800" b="1">
          <a:solidFill>
            <a:srgbClr val="E46C0A"/>
          </a:solidFill>
          <a:latin typeface="Verdana" pitchFamily="-107" charset="0"/>
          <a:ea typeface="ＭＳ Ｐゴシック" pitchFamily="-107" charset="-128"/>
          <a:cs typeface="ＭＳ Ｐゴシック" pitchFamily="-107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800" b="1">
          <a:solidFill>
            <a:srgbClr val="E46C0A"/>
          </a:solidFill>
          <a:latin typeface="Verdana" pitchFamily="-107" charset="0"/>
          <a:ea typeface="ＭＳ Ｐゴシック" pitchFamily="-107" charset="-128"/>
          <a:cs typeface="ＭＳ Ｐゴシック" pitchFamily="-107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800" b="1">
          <a:solidFill>
            <a:srgbClr val="E46C0A"/>
          </a:solidFill>
          <a:latin typeface="Verdana" pitchFamily="-107" charset="0"/>
          <a:ea typeface="ＭＳ Ｐゴシック" pitchFamily="-107" charset="-128"/>
          <a:cs typeface="ＭＳ Ｐゴシック" pitchFamily="-107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800" b="1">
          <a:solidFill>
            <a:srgbClr val="E46C0A"/>
          </a:solidFill>
          <a:latin typeface="Verdana" pitchFamily="-107" charset="0"/>
          <a:ea typeface="ＭＳ Ｐゴシック" pitchFamily="-107" charset="-128"/>
          <a:cs typeface="ＭＳ Ｐゴシック" pitchFamily="-107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defRPr sz="2800" kern="1200">
          <a:solidFill>
            <a:schemeClr val="tx1"/>
          </a:solidFill>
          <a:latin typeface="Verdana"/>
          <a:ea typeface="ＭＳ Ｐゴシック" pitchFamily="-107" charset="-128"/>
          <a:cs typeface="ＭＳ Ｐゴシック" pitchFamily="-107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defRPr sz="2600" kern="1200">
          <a:solidFill>
            <a:schemeClr val="tx1"/>
          </a:solidFill>
          <a:latin typeface="Verdana"/>
          <a:ea typeface="ＭＳ Ｐゴシック" pitchFamily="-107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Verdana"/>
          <a:ea typeface="ＭＳ Ｐゴシック" pitchFamily="-107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Verdana"/>
          <a:ea typeface="ＭＳ Ｐゴシック" pitchFamily="-107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Verdana"/>
          <a:ea typeface="ＭＳ Ｐゴシック" pitchFamily="-107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itel 1"/>
          <p:cNvSpPr>
            <a:spLocks noGrp="1"/>
          </p:cNvSpPr>
          <p:nvPr>
            <p:ph type="ctrTitle"/>
          </p:nvPr>
        </p:nvSpPr>
        <p:spPr>
          <a:xfrm>
            <a:off x="2065338" y="2180010"/>
            <a:ext cx="6827142" cy="1897062"/>
          </a:xfrm>
        </p:spPr>
        <p:txBody>
          <a:bodyPr/>
          <a:lstStyle/>
          <a:p>
            <a:pPr>
              <a:lnSpc>
                <a:spcPts val="4000"/>
              </a:lnSpc>
            </a:pPr>
            <a:r>
              <a:rPr lang="fr-CH" sz="2800">
                <a:solidFill>
                  <a:srgbClr val="2952F0"/>
                </a:solidFill>
              </a:rPr>
              <a:t>Information sur la révision de l’ordonnance sur la formation de forestier-bûcheron / </a:t>
            </a:r>
            <a:br>
              <a:rPr lang="fr-CH" sz="2800">
                <a:solidFill>
                  <a:srgbClr val="2952F0"/>
                </a:solidFill>
              </a:rPr>
            </a:br>
            <a:r>
              <a:rPr lang="fr-CH" sz="2800">
                <a:solidFill>
                  <a:srgbClr val="2952F0"/>
                </a:solidFill>
              </a:rPr>
              <a:t>forestière-bûcheronne </a:t>
            </a:r>
            <a:br>
              <a:rPr lang="fr-CH" sz="2800">
                <a:solidFill>
                  <a:srgbClr val="2952F0"/>
                </a:solidFill>
              </a:rPr>
            </a:br>
            <a:endParaRPr lang="fr-CH" sz="2800">
              <a:solidFill>
                <a:srgbClr val="2952F0"/>
              </a:solidFill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2093938" y="4077072"/>
            <a:ext cx="6621462" cy="1752600"/>
          </a:xfrm>
        </p:spPr>
        <p:txBody>
          <a:bodyPr/>
          <a:lstStyle/>
          <a:p>
            <a:pPr algn="l">
              <a:defRPr/>
            </a:pPr>
            <a:endParaRPr lang="de-DE" sz="2400" dirty="0">
              <a:solidFill>
                <a:schemeClr val="tx1"/>
              </a:solidFill>
            </a:endParaRPr>
          </a:p>
        </p:txBody>
      </p:sp>
      <p:sp>
        <p:nvSpPr>
          <p:cNvPr id="40963" name="Datumsplatzhalt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47257BB4-9887-3749-8CB1-B5ACD69E5B9C}" type="datetime1">
              <a:rPr lang="de-DE" altLang="de-DE" sz="1000">
                <a:latin typeface="Verdana" charset="0"/>
              </a:rPr>
              <a:pPr/>
              <a:t>04.06.19</a:t>
            </a:fld>
            <a:endParaRPr lang="de-DE" altLang="de-DE" sz="1000">
              <a:latin typeface="Verdana" charset="0"/>
            </a:endParaRPr>
          </a:p>
        </p:txBody>
      </p:sp>
      <p:sp>
        <p:nvSpPr>
          <p:cNvPr id="40964" name="Foliennummernplatzhalt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D3A3C9FB-3899-514F-BB4F-0F413CB2DF70}" type="slidenum">
              <a:rPr lang="de-DE" altLang="de-DE" sz="1200">
                <a:solidFill>
                  <a:srgbClr val="000000"/>
                </a:solidFill>
                <a:latin typeface="Verdana" charset="0"/>
              </a:rPr>
              <a:pPr/>
              <a:t>1</a:t>
            </a:fld>
            <a:endParaRPr lang="de-DE" altLang="de-DE" sz="1200">
              <a:solidFill>
                <a:srgbClr val="000000"/>
              </a:solidFill>
              <a:latin typeface="Verdana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EBF29BF-457F-944C-8701-16C15698EE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3100" y="274638"/>
            <a:ext cx="6743700" cy="1143000"/>
          </a:xfrm>
        </p:spPr>
        <p:txBody>
          <a:bodyPr/>
          <a:lstStyle/>
          <a:p>
            <a:r>
              <a:rPr lang="fr-CH" sz="2000" b="0" dirty="0"/>
              <a:t>Modification de l’ordonnance sur la formation : </a:t>
            </a:r>
            <a:br>
              <a:rPr lang="fr-CH" sz="1800" dirty="0"/>
            </a:br>
            <a:r>
              <a:rPr lang="fr-CH" sz="2600" dirty="0"/>
              <a:t>Tableau des leçons d’une école professionnelle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CD413D1-DF53-C346-9403-5796F882DE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fr-CH" sz="2200" dirty="0"/>
              <a:t>Les leçons par année d’apprentissage sont réparties grossièrement entre les différents domaines de compétences (jusqu’à présent, chapitres du manuel) &gt; certaine souplesse pour les écoles professionnelles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fr-CH" sz="2200" dirty="0" err="1"/>
              <a:t>Ortra</a:t>
            </a:r>
            <a:r>
              <a:rPr lang="fr-CH" sz="2200" dirty="0"/>
              <a:t> Forêt va mettre en place / recommander un plan d’études cadre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fr-CH" sz="2200" dirty="0"/>
              <a:t>Les écoles professionnelles doivent mettre en place un programme d’enseignement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fr-CH" sz="2200" dirty="0">
                <a:solidFill>
                  <a:srgbClr val="2952F0"/>
                </a:solidFill>
              </a:rPr>
              <a:t>Codoc adapte le manuel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2C75B33-D7C6-1548-81F7-61F0E7683D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8D061-DFE4-AD4E-9156-C4A65B50C728}" type="datetime1">
              <a:rPr lang="de-DE" altLang="de-DE" smtClean="0"/>
              <a:pPr/>
              <a:t>04.06.19</a:t>
            </a:fld>
            <a:endParaRPr lang="de-DE" alt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2A3E97A3-433B-684D-B867-B107079AC4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FEC45-E554-1141-8F5B-E3649456C5E0}" type="slidenum">
              <a:rPr lang="de-DE" altLang="de-DE" smtClean="0"/>
              <a:pPr/>
              <a:t>10</a:t>
            </a:fld>
            <a:endParaRPr lang="de-DE" altLang="de-DE"/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ACA8E530-30C1-3E44-B40D-A125808B64BE}"/>
              </a:ext>
            </a:extLst>
          </p:cNvPr>
          <p:cNvSpPr/>
          <p:nvPr/>
        </p:nvSpPr>
        <p:spPr>
          <a:xfrm>
            <a:off x="2286000" y="2967335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br>
              <a:rPr lang="fr-CH" dirty="0">
                <a:latin typeface="Arial Rounded MT Bold" panose="020F0704030504030204" pitchFamily="34" charset="77"/>
              </a:rPr>
            </a:br>
            <a:endParaRPr lang="fr-CH" dirty="0">
              <a:latin typeface="Arial Rounded MT Bold" panose="020F0704030504030204" pitchFamily="34" charset="77"/>
            </a:endParaRPr>
          </a:p>
          <a:p>
            <a:r>
              <a:rPr lang="fr-CH" dirty="0">
                <a:latin typeface="Arial Rounded MT Bold" panose="020F0704030504030204" pitchFamily="34" charset="77"/>
              </a:rPr>
              <a:t>  </a:t>
            </a:r>
          </a:p>
        </p:txBody>
      </p:sp>
    </p:spTree>
    <p:extLst>
      <p:ext uri="{BB962C8B-B14F-4D97-AF65-F5344CB8AC3E}">
        <p14:creationId xmlns:p14="http://schemas.microsoft.com/office/powerpoint/2010/main" val="2511790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EBF29BF-457F-944C-8701-16C15698EE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3100" y="274638"/>
            <a:ext cx="6743700" cy="1143000"/>
          </a:xfrm>
        </p:spPr>
        <p:txBody>
          <a:bodyPr/>
          <a:lstStyle/>
          <a:p>
            <a:r>
              <a:rPr lang="fr-CH" sz="2000" b="0" dirty="0"/>
              <a:t>Modification de l’ordonnance sur la formation : </a:t>
            </a:r>
            <a:br>
              <a:rPr lang="fr-CH" sz="1800" dirty="0"/>
            </a:br>
            <a:r>
              <a:rPr lang="fr-CH" dirty="0"/>
              <a:t>Cours interentreprises (CI)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CD413D1-DF53-C346-9403-5796F882DE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43100" y="1351309"/>
            <a:ext cx="6743700" cy="4525963"/>
          </a:xfrm>
        </p:spPr>
        <p:txBody>
          <a:bodyPr/>
          <a:lstStyle/>
          <a:p>
            <a:pPr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fr-CH" sz="2200" dirty="0"/>
              <a:t>Désormais réglementés par l’ordonnance sur la formation</a:t>
            </a:r>
          </a:p>
          <a:p>
            <a:pPr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fr-CH" sz="2200" dirty="0"/>
              <a:t>Total : 52 jours dans tous les cantons</a:t>
            </a:r>
          </a:p>
          <a:p>
            <a:pPr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fr-CH" sz="2200" dirty="0"/>
              <a:t>L’</a:t>
            </a:r>
            <a:r>
              <a:rPr lang="fr-CH" sz="2200" dirty="0" err="1"/>
              <a:t>Ortra</a:t>
            </a:r>
            <a:r>
              <a:rPr lang="fr-CH" sz="2200" dirty="0"/>
              <a:t> Forêt régionale ou le service cantonal compétent définissent la durée des CI D, E et G.</a:t>
            </a:r>
          </a:p>
          <a:p>
            <a:pPr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fr-CH" sz="2200" dirty="0"/>
              <a:t>Elle/il définit également les moyens de débardage dans le CI C.</a:t>
            </a:r>
          </a:p>
          <a:p>
            <a:pPr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fr-CH" sz="2200" dirty="0">
                <a:solidFill>
                  <a:srgbClr val="2952F0"/>
                </a:solidFill>
              </a:rPr>
              <a:t>Contenus des CI </a:t>
            </a:r>
            <a:r>
              <a:rPr lang="fr-CH" sz="2200" dirty="0"/>
              <a:t>&gt; les objectifs évaluateurs du plan de formation ainsi que les programmes-cadres de l’</a:t>
            </a:r>
            <a:r>
              <a:rPr lang="fr-CH" sz="2200" dirty="0" err="1"/>
              <a:t>Ortra</a:t>
            </a:r>
            <a:r>
              <a:rPr lang="fr-CH" sz="2200" dirty="0"/>
              <a:t> Forêt Suisse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de-DE" sz="2400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2C75B33-D7C6-1548-81F7-61F0E7683D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8D061-DFE4-AD4E-9156-C4A65B50C728}" type="datetime1">
              <a:rPr lang="de-DE" altLang="de-DE" smtClean="0"/>
              <a:pPr/>
              <a:t>04.06.19</a:t>
            </a:fld>
            <a:endParaRPr lang="de-DE" alt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2A3E97A3-433B-684D-B867-B107079AC4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FEC45-E554-1141-8F5B-E3649456C5E0}" type="slidenum">
              <a:rPr lang="de-DE" altLang="de-DE" smtClean="0"/>
              <a:pPr/>
              <a:t>11</a:t>
            </a:fld>
            <a:endParaRPr lang="de-DE" altLang="de-DE"/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ACA8E530-30C1-3E44-B40D-A125808B64BE}"/>
              </a:ext>
            </a:extLst>
          </p:cNvPr>
          <p:cNvSpPr/>
          <p:nvPr/>
        </p:nvSpPr>
        <p:spPr>
          <a:xfrm>
            <a:off x="2286000" y="2967335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br>
              <a:rPr lang="fr-CH" dirty="0">
                <a:latin typeface="Arial Rounded MT Bold" panose="020F0704030504030204" pitchFamily="34" charset="77"/>
              </a:rPr>
            </a:br>
            <a:endParaRPr lang="fr-CH" dirty="0">
              <a:latin typeface="Arial Rounded MT Bold" panose="020F0704030504030204" pitchFamily="34" charset="77"/>
            </a:endParaRPr>
          </a:p>
          <a:p>
            <a:r>
              <a:rPr lang="fr-CH" dirty="0">
                <a:latin typeface="Arial Rounded MT Bold" panose="020F0704030504030204" pitchFamily="34" charset="77"/>
              </a:rPr>
              <a:t>  </a:t>
            </a:r>
          </a:p>
        </p:txBody>
      </p:sp>
    </p:spTree>
    <p:extLst>
      <p:ext uri="{BB962C8B-B14F-4D97-AF65-F5344CB8AC3E}">
        <p14:creationId xmlns:p14="http://schemas.microsoft.com/office/powerpoint/2010/main" val="40921485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EE042A6-8C42-C544-A4FA-8E157F6E1A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/>
              <a:t>Cours interentreprises</a:t>
            </a:r>
          </a:p>
        </p:txBody>
      </p:sp>
      <p:graphicFrame>
        <p:nvGraphicFramePr>
          <p:cNvPr id="6" name="Inhaltsplatzhalter 5">
            <a:extLst>
              <a:ext uri="{FF2B5EF4-FFF2-40B4-BE49-F238E27FC236}">
                <a16:creationId xmlns:a16="http://schemas.microsoft.com/office/drawing/2014/main" id="{680B2200-8A08-CD44-97D1-ED0CB2C0E97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15467320"/>
              </p:ext>
            </p:extLst>
          </p:nvPr>
        </p:nvGraphicFramePr>
        <p:xfrm>
          <a:off x="2033662" y="1430728"/>
          <a:ext cx="6653138" cy="375047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78005">
                  <a:extLst>
                    <a:ext uri="{9D8B030D-6E8A-4147-A177-3AD203B41FA5}">
                      <a16:colId xmlns:a16="http://schemas.microsoft.com/office/drawing/2014/main" val="2389475903"/>
                    </a:ext>
                  </a:extLst>
                </a:gridCol>
                <a:gridCol w="3040453">
                  <a:extLst>
                    <a:ext uri="{9D8B030D-6E8A-4147-A177-3AD203B41FA5}">
                      <a16:colId xmlns:a16="http://schemas.microsoft.com/office/drawing/2014/main" val="1223893537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159956790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1228710730"/>
                    </a:ext>
                  </a:extLst>
                </a:gridCol>
                <a:gridCol w="1018456">
                  <a:extLst>
                    <a:ext uri="{9D8B030D-6E8A-4147-A177-3AD203B41FA5}">
                      <a16:colId xmlns:a16="http://schemas.microsoft.com/office/drawing/2014/main" val="4005538093"/>
                    </a:ext>
                  </a:extLst>
                </a:gridCol>
              </a:tblGrid>
              <a:tr h="48610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CH" sz="1100" dirty="0"/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CH" sz="1100">
                          <a:latin typeface="+mn-lt"/>
                          <a:ea typeface="+mn-ea"/>
                          <a:cs typeface="+mn-cs"/>
                        </a:rPr>
                        <a:t>Thème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CH" sz="1100">
                          <a:latin typeface="+mn-lt"/>
                          <a:ea typeface="+mn-ea"/>
                          <a:cs typeface="+mn-cs"/>
                        </a:rPr>
                        <a:t>Jours ancien système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CH" sz="1100"/>
                        <a:t>Jours nouveau système</a:t>
                      </a:r>
                    </a:p>
                  </a:txBody>
                  <a:tcPr marL="68580" marR="68580" marT="0" marB="0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CH" sz="1100">
                          <a:latin typeface="+mn-lt"/>
                          <a:ea typeface="+mn-ea"/>
                          <a:cs typeface="+mn-cs"/>
                        </a:rPr>
                        <a:t>Année</a:t>
                      </a:r>
                      <a:r>
                        <a:rPr lang="fr-CH" sz="1100" baseline="0"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CH" sz="1100">
                          <a:latin typeface="+mn-lt"/>
                          <a:ea typeface="+mn-ea"/>
                          <a:cs typeface="+mn-cs"/>
                        </a:rPr>
                        <a:t>apprentissage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06939723"/>
                  </a:ext>
                </a:extLst>
              </a:tr>
              <a:tr h="36684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CH" sz="1400"/>
                        <a:t>CI A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CH" sz="1400" noProof="0"/>
                        <a:t>Récolte du bois I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CH" sz="1400"/>
                        <a:t>10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CH" sz="1400"/>
                        <a:t>10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CH" sz="1400"/>
                        <a:t>1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29867577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CH" sz="1400"/>
                        <a:t>CI B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H" sz="1400" noProof="0"/>
                        <a:t>Récolte du bois II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CH" sz="1400"/>
                        <a:t>10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CH" sz="1400"/>
                        <a:t>10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CH" sz="1400"/>
                        <a:t>2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31208412"/>
                  </a:ext>
                </a:extLst>
              </a:tr>
              <a:tr h="54871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CH" sz="1400"/>
                        <a:t>CI C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H" sz="1400" dirty="0"/>
                        <a:t>Récolte </a:t>
                      </a:r>
                      <a:r>
                        <a:rPr lang="fr-CH" sz="1400" dirty="0">
                          <a:solidFill>
                            <a:srgbClr val="002060"/>
                          </a:solidFill>
                        </a:rPr>
                        <a:t>du bois</a:t>
                      </a:r>
                      <a:r>
                        <a:rPr lang="fr-CH" sz="1400" noProof="0" dirty="0">
                          <a:solidFill>
                            <a:srgbClr val="002060"/>
                          </a:solidFill>
                        </a:rPr>
                        <a:t> III : version débusqueur</a:t>
                      </a:r>
                      <a:r>
                        <a:rPr lang="fr-CH" sz="1400" baseline="0" noProof="0" dirty="0">
                          <a:solidFill>
                            <a:srgbClr val="002060"/>
                          </a:solidFill>
                        </a:rPr>
                        <a:t> ou version câble-grue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CH" sz="1400"/>
                        <a:t>10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CH" sz="1400"/>
                        <a:t>10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CH" sz="1400"/>
                        <a:t>3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53764945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CH" sz="1400"/>
                        <a:t>CI D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CH" sz="1400" noProof="0"/>
                        <a:t>Sylviculture et écologie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CH" sz="1400"/>
                        <a:t>5 – 15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CH" sz="1400"/>
                        <a:t>7 – 14</a:t>
                      </a: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CH" sz="1400"/>
                        <a:t>1 – 3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64025411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CH" sz="1400"/>
                        <a:t>CI 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CH" sz="1400" noProof="0"/>
                        <a:t>Génie forestier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CH" sz="1400"/>
                        <a:t>5 – 10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CH" sz="1400"/>
                        <a:t>5 – 10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CH" sz="1400"/>
                        <a:t>2-3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31943095"/>
                  </a:ext>
                </a:extLst>
              </a:tr>
              <a:tr h="31204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CH" sz="1400"/>
                        <a:t>CI F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CH" sz="1400" noProof="0"/>
                        <a:t>Premiers secours pour le personnel forestier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CH" sz="1400"/>
                        <a:t>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CH" sz="1400"/>
                        <a:t>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indent="-342900" algn="ctr">
                        <a:spcAft>
                          <a:spcPts val="0"/>
                        </a:spcAft>
                        <a:buNone/>
                      </a:pPr>
                      <a:r>
                        <a:rPr lang="fr-CH" sz="1400"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34240452"/>
                  </a:ext>
                </a:extLst>
              </a:tr>
              <a:tr h="52993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CH" sz="1400"/>
                        <a:t>CI G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CH" sz="1400" noProof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Sécurité antichute et techniques de base de l’escalade des arbres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CH" sz="1400"/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CH" sz="1400"/>
                        <a:t>1 – 3</a:t>
                      </a: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CH" sz="1400"/>
                        <a:t>1 – 2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68642359"/>
                  </a:ext>
                </a:extLst>
              </a:tr>
              <a:tr h="31204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CH" sz="1400"/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CH" sz="1400" noProof="0" dirty="0"/>
                        <a:t>T o t a l  (D + E + G = 20 jours)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CH" sz="1400"/>
                        <a:t>52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CH" sz="1400"/>
                        <a:t>52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CH" sz="1400"/>
                        <a:t> 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06727537"/>
                  </a:ext>
                </a:extLst>
              </a:tr>
            </a:tbl>
          </a:graphicData>
        </a:graphic>
      </p:graphicFrame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1450FA8-BFBA-434D-B222-54C30041B0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8D061-DFE4-AD4E-9156-C4A65B50C728}" type="datetime1">
              <a:rPr lang="de-DE" altLang="de-DE" smtClean="0"/>
              <a:pPr/>
              <a:t>04.06.19</a:t>
            </a:fld>
            <a:endParaRPr lang="de-DE" alt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FEAABC9-6351-2348-819D-CD23497F0B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FEC45-E554-1141-8F5B-E3649456C5E0}" type="slidenum">
              <a:rPr lang="de-DE" altLang="de-DE" smtClean="0"/>
              <a:pPr/>
              <a:t>12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0841678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DE950B1-FAB8-054F-93DA-C9BB732BD7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/>
              <a:t>CI et apprentissage raccourci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5FBB053-09EC-3944-A026-E08A9B0F3B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CH" b="1" dirty="0"/>
              <a:t>5</a:t>
            </a:r>
            <a:r>
              <a:rPr lang="fr-CH" b="1" baseline="30000" dirty="0"/>
              <a:t>e</a:t>
            </a:r>
            <a:r>
              <a:rPr lang="fr-CH" b="1" dirty="0"/>
              <a:t> définition pour la participation aux CI avec apprentissage raccourci </a:t>
            </a:r>
          </a:p>
          <a:p>
            <a:pPr marL="0" lvl="0" indent="0"/>
            <a:r>
              <a:rPr lang="fr-CH" dirty="0"/>
              <a:t>Les apprentis qui effectuent un apprentissage raccourci sur deux ans doivent prendre part à tous les cours interentreprises afin que la sécurité au travail et la protection de la santé soient assurées.</a:t>
            </a:r>
          </a:p>
          <a:p>
            <a:pPr marL="0" indent="0"/>
            <a:r>
              <a:rPr lang="fr-CH" dirty="0"/>
              <a:t>(&gt; p. 51 plan de formation)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6B67168-94C2-B74F-A391-C486C958A9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8D061-DFE4-AD4E-9156-C4A65B50C728}" type="datetime1">
              <a:rPr lang="de-DE" altLang="de-DE" smtClean="0"/>
              <a:pPr/>
              <a:t>04.06.19</a:t>
            </a:fld>
            <a:endParaRPr lang="de-DE" alt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99247649-305D-1A40-A9B1-3D306C71D1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FEC45-E554-1141-8F5B-E3649456C5E0}" type="slidenum">
              <a:rPr lang="de-DE" altLang="de-DE" smtClean="0"/>
              <a:pPr/>
              <a:t>13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2950981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F033096-F341-CC4F-B7A8-E2BA591269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sz="2000" b="0" dirty="0"/>
              <a:t>Ordonnance sur la formation : </a:t>
            </a:r>
            <a:br>
              <a:rPr lang="fr-CH" sz="2000" b="0" dirty="0"/>
            </a:br>
            <a:r>
              <a:rPr lang="fr-CH" sz="2800" dirty="0"/>
              <a:t>Notation CI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939D7B2-4C2B-0540-81EA-1114464A56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fr-CH" sz="2400" dirty="0"/>
              <a:t>Inchangée 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fr-CH" sz="2400" dirty="0"/>
              <a:t>Notes pour les CI A, B, C, D et E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fr-CH" dirty="0"/>
              <a:t>La formulation « évaluation des compétences » (art. 16) prête à confusion, il s’agit de la notation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fr-CH" dirty="0"/>
              <a:t>Dans les CI F et G, la transmission des savoirs doit être attestée (certificat de cours, etc.)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de-DE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de-DE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70BD978-D21C-C64C-98B0-6399108C92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8D061-DFE4-AD4E-9156-C4A65B50C728}" type="datetime1">
              <a:rPr lang="de-DE" altLang="de-DE" smtClean="0"/>
              <a:pPr/>
              <a:t>04.06.19</a:t>
            </a:fld>
            <a:endParaRPr lang="de-DE" alt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A814D54-29DB-7D4D-98F3-F7748A6342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FEC45-E554-1141-8F5B-E3649456C5E0}" type="slidenum">
              <a:rPr lang="de-DE" altLang="de-DE" smtClean="0"/>
              <a:pPr/>
              <a:t>14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8291435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EBF29BF-457F-944C-8701-16C15698EE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3100" y="274638"/>
            <a:ext cx="6743700" cy="1143000"/>
          </a:xfrm>
        </p:spPr>
        <p:txBody>
          <a:bodyPr/>
          <a:lstStyle/>
          <a:p>
            <a:r>
              <a:rPr lang="fr-CH" sz="2000" b="0" dirty="0"/>
              <a:t>Ordonnance sur la formation : </a:t>
            </a:r>
            <a:br>
              <a:rPr lang="fr-CH" sz="1800" dirty="0"/>
            </a:br>
            <a:r>
              <a:rPr lang="fr-CH" dirty="0"/>
              <a:t>Notation des performances en entreprise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CD413D1-DF53-C346-9403-5796F882DE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28337" y="1700808"/>
            <a:ext cx="6743700" cy="4525963"/>
          </a:xfrm>
        </p:spPr>
        <p:txBody>
          <a:bodyPr/>
          <a:lstStyle/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fr-CH" sz="2400" dirty="0"/>
              <a:t>Inchangée : notation (semestrielle) des performances et notation du journal d’apprentissage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fr-CH" dirty="0"/>
              <a:t>La formulation « évaluation des compétences » (art. 14) prête à confusion, il s’agit de la notation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2C75B33-D7C6-1548-81F7-61F0E7683D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8D061-DFE4-AD4E-9156-C4A65B50C728}" type="datetime1">
              <a:rPr lang="de-DE" altLang="de-DE" smtClean="0"/>
              <a:pPr/>
              <a:t>04.06.19</a:t>
            </a:fld>
            <a:endParaRPr lang="de-DE" alt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2A3E97A3-433B-684D-B867-B107079AC4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FEC45-E554-1141-8F5B-E3649456C5E0}" type="slidenum">
              <a:rPr lang="de-DE" altLang="de-DE" smtClean="0"/>
              <a:pPr/>
              <a:t>15</a:t>
            </a:fld>
            <a:endParaRPr lang="de-DE" altLang="de-DE"/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ACA8E530-30C1-3E44-B40D-A125808B64BE}"/>
              </a:ext>
            </a:extLst>
          </p:cNvPr>
          <p:cNvSpPr/>
          <p:nvPr/>
        </p:nvSpPr>
        <p:spPr>
          <a:xfrm>
            <a:off x="2286000" y="2967335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br>
              <a:rPr lang="fr-CH" dirty="0">
                <a:latin typeface="Arial Rounded MT Bold" panose="020F0704030504030204" pitchFamily="34" charset="77"/>
              </a:rPr>
            </a:br>
            <a:endParaRPr lang="fr-CH" dirty="0">
              <a:latin typeface="Arial Rounded MT Bold" panose="020F0704030504030204" pitchFamily="34" charset="77"/>
            </a:endParaRPr>
          </a:p>
          <a:p>
            <a:r>
              <a:rPr lang="fr-CH" dirty="0">
                <a:latin typeface="Arial Rounded MT Bold" panose="020F0704030504030204" pitchFamily="34" charset="77"/>
              </a:rPr>
              <a:t>  </a:t>
            </a:r>
          </a:p>
        </p:txBody>
      </p:sp>
    </p:spTree>
    <p:extLst>
      <p:ext uri="{BB962C8B-B14F-4D97-AF65-F5344CB8AC3E}">
        <p14:creationId xmlns:p14="http://schemas.microsoft.com/office/powerpoint/2010/main" val="41133525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FADE677-2FA5-A746-A0B2-F67952FCBC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sz="2800"/>
              <a:t>Note herbier	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40A4D4B-2736-0B4C-92AF-13D694CE8B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fr-CH"/>
              <a:t>La note d’expérience pour l’herbier est supprimée dans l’OrFo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fr-CH"/>
              <a:t>Comme auparavant, l'élaboration d’un herbier dans l’école professionnelle est possible (objectif évaluateur b2.5) &gt; la note fait dès lors partie intégrante de la note semestrielle de l’école professionnelle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fr-CH" sz="2400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1F1B38E-9816-4545-B26E-695FC3A355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8D061-DFE4-AD4E-9156-C4A65B50C728}" type="datetime1">
              <a:rPr lang="de-DE" altLang="de-DE" smtClean="0"/>
              <a:pPr/>
              <a:t>04.06.19</a:t>
            </a:fld>
            <a:endParaRPr lang="de-DE" alt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5DAEDB57-F0E7-9745-B8D8-940001EF06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FEC45-E554-1141-8F5B-E3649456C5E0}" type="slidenum">
              <a:rPr lang="de-DE" altLang="de-DE" smtClean="0"/>
              <a:pPr/>
              <a:t>16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2471113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34CB2BD-D7A5-C440-94C8-3839664988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9613" y="457200"/>
            <a:ext cx="6743700" cy="1143000"/>
          </a:xfrm>
        </p:spPr>
        <p:txBody>
          <a:bodyPr/>
          <a:lstStyle/>
          <a:p>
            <a:r>
              <a:rPr lang="fr-CH" sz="2000" b="0" dirty="0"/>
              <a:t>Ordonnance sur la formation</a:t>
            </a:r>
            <a:br>
              <a:rPr lang="fr-CH" sz="2000" b="0" dirty="0"/>
            </a:br>
            <a:r>
              <a:rPr lang="fr-CH" sz="2600" dirty="0"/>
              <a:t>Procédure de qualification : travail pratique I – récolte du bois</a:t>
            </a:r>
            <a:r>
              <a:rPr lang="fr-CH" sz="2800" dirty="0"/>
              <a:t>	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2025786-733A-7A4A-8E83-D1DB4C78EE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79613" y="1874837"/>
            <a:ext cx="6743700" cy="4525963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fr-CH" dirty="0"/>
              <a:t>Inchangée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fr-CH" dirty="0"/>
              <a:t>8 h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fr-CH" dirty="0"/>
              <a:t>Pas de note d’appréciation</a:t>
            </a:r>
          </a:p>
          <a:p>
            <a:pPr marL="0" indent="0"/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4AA30C7-390D-854C-A508-2219C553BA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8D061-DFE4-AD4E-9156-C4A65B50C728}" type="datetime1">
              <a:rPr lang="de-DE" altLang="de-DE" smtClean="0"/>
              <a:pPr/>
              <a:t>04.06.19</a:t>
            </a:fld>
            <a:endParaRPr lang="de-DE" alt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B6E2FD0B-E633-EA4D-BE2D-5E237F4524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FEC45-E554-1141-8F5B-E3649456C5E0}" type="slidenum">
              <a:rPr lang="de-DE" altLang="de-DE" smtClean="0"/>
              <a:pPr/>
              <a:t>17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9092615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34CB2BD-D7A5-C440-94C8-3839664988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3100" y="476672"/>
            <a:ext cx="6743700" cy="1143000"/>
          </a:xfrm>
        </p:spPr>
        <p:txBody>
          <a:bodyPr/>
          <a:lstStyle/>
          <a:p>
            <a:r>
              <a:rPr lang="fr-CH" sz="2000" b="0" dirty="0"/>
              <a:t>Modification de l’ordonnance sur la formation</a:t>
            </a:r>
            <a:br>
              <a:rPr lang="fr-CH" dirty="0"/>
            </a:br>
            <a:r>
              <a:rPr lang="fr-CH" sz="2600" dirty="0"/>
              <a:t>Procédure de qualification : travail pratique II – sylviculture et autres travaux forestiers</a:t>
            </a:r>
            <a:r>
              <a:rPr lang="fr-CH" sz="2800" dirty="0"/>
              <a:t>	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2025786-733A-7A4A-8E83-D1DB4C78EE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43100" y="1988840"/>
            <a:ext cx="7200900" cy="4230712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fr-CH" sz="2300" dirty="0"/>
              <a:t>TPP comme jusqu’ici</a:t>
            </a:r>
          </a:p>
          <a:p>
            <a:pPr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fr-CH" sz="2300" dirty="0"/>
              <a:t>8 h (comme jusqu’ici)</a:t>
            </a:r>
          </a:p>
          <a:p>
            <a:pPr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fr-CH" sz="2200" dirty="0"/>
              <a:t>Nouvelle pondération (notes d’appréciation) :</a:t>
            </a:r>
          </a:p>
          <a:p>
            <a:pPr marL="400050" lvl="1" indent="0"/>
            <a:r>
              <a:rPr lang="fr-CH" sz="1800" dirty="0"/>
              <a:t>50 % régénération et soins de la forêt et entretien de stations particulières</a:t>
            </a:r>
          </a:p>
          <a:p>
            <a:pPr marL="400050" lvl="1" indent="0"/>
            <a:r>
              <a:rPr lang="fr-CH" sz="1800" dirty="0"/>
              <a:t>20 % mise en œuvre de mesures de protection de la forêt</a:t>
            </a:r>
          </a:p>
          <a:p>
            <a:pPr marL="400050" lvl="1" indent="0"/>
            <a:r>
              <a:rPr lang="fr-CH" sz="1800" dirty="0"/>
              <a:t>30 % utilisation et entretien des moyens techniques</a:t>
            </a:r>
          </a:p>
          <a:p>
            <a:pPr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fr-CH" sz="2300" dirty="0"/>
              <a:t>Nouveau : entretien technique de 45 min</a:t>
            </a:r>
          </a:p>
          <a:p>
            <a:pPr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fr-CH" sz="2300" dirty="0"/>
              <a:t>Il est possible d’intégrer un test de connaissances sur les plantes ligneuses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4AA30C7-390D-854C-A508-2219C553BA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8D061-DFE4-AD4E-9156-C4A65B50C728}" type="datetime1">
              <a:rPr lang="de-DE" altLang="de-DE" smtClean="0"/>
              <a:pPr/>
              <a:t>04.06.19</a:t>
            </a:fld>
            <a:endParaRPr lang="de-DE" alt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B6E2FD0B-E633-EA4D-BE2D-5E237F4524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FEC45-E554-1141-8F5B-E3649456C5E0}" type="slidenum">
              <a:rPr lang="de-DE" altLang="de-DE" smtClean="0"/>
              <a:pPr/>
              <a:t>18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015567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29B8FDD-D251-994A-9DE0-F7AB0A39CA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3100" y="404664"/>
            <a:ext cx="6743700" cy="1359025"/>
          </a:xfrm>
        </p:spPr>
        <p:txBody>
          <a:bodyPr/>
          <a:lstStyle/>
          <a:p>
            <a:r>
              <a:rPr lang="fr-CH" sz="2000" b="0" dirty="0"/>
              <a:t>Modification de l’ordonnance sur la formation : </a:t>
            </a:r>
            <a:br>
              <a:rPr lang="fr-CH" b="0" dirty="0"/>
            </a:br>
            <a:r>
              <a:rPr lang="fr-CH" sz="2600" dirty="0"/>
              <a:t>Procédure de qualification : examen des connaissances professionnelles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E351CB8-9457-BB40-89A7-977EE644F7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43100" y="2060848"/>
            <a:ext cx="6743700" cy="4065315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fr-CH" dirty="0"/>
              <a:t>Nouveau : tous les domaines de compétences opérationnelles sont concernés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fr-CH" dirty="0"/>
              <a:t>Pondération (4 appréciations)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fr-CH" dirty="0"/>
              <a:t>Uniquement par écrit (jusqu’à présent par oral et/ou par écrit)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fr-CH" dirty="0"/>
              <a:t>3 h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fr-CH" dirty="0"/>
              <a:t>Mise en œuvre : examen national conjointement avec le CSFO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5FDE179-CB51-C04D-B226-8CD938185D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8D061-DFE4-AD4E-9156-C4A65B50C728}" type="datetime1">
              <a:rPr lang="de-DE" altLang="de-DE" smtClean="0"/>
              <a:pPr/>
              <a:t>04.06.19</a:t>
            </a:fld>
            <a:endParaRPr lang="de-DE" alt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7E8548BD-4D7C-9046-9963-A2B909C20E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FEC45-E554-1141-8F5B-E3649456C5E0}" type="slidenum">
              <a:rPr lang="de-DE" altLang="de-DE" smtClean="0"/>
              <a:pPr/>
              <a:t>19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8425032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6EF0E4F-835D-C947-986C-57143D8CDA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/>
              <a:t>Responsable de la révision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753168C-5392-5E40-A7C5-CCD193E2FB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fr-CH" sz="2800" b="1" dirty="0" err="1"/>
              <a:t>Ortra</a:t>
            </a:r>
            <a:r>
              <a:rPr lang="fr-CH" sz="2800" b="1" dirty="0"/>
              <a:t> Forêt Suisse </a:t>
            </a:r>
            <a:r>
              <a:rPr lang="fr-CH" sz="2800" dirty="0"/>
              <a:t>(&gt; contenu)</a:t>
            </a:r>
          </a:p>
          <a:p>
            <a:pPr marL="0" indent="0">
              <a:spcBef>
                <a:spcPts val="1200"/>
              </a:spcBef>
            </a:pPr>
            <a:r>
              <a:rPr lang="fr-CH" dirty="0"/>
              <a:t>En collaboration avec :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fr-CH" sz="2800" b="1" dirty="0"/>
              <a:t>SEFRI – Secrétariat d’État à la formation, à la recherche et à l’innovation </a:t>
            </a:r>
            <a:r>
              <a:rPr lang="fr-CH" sz="2800" dirty="0"/>
              <a:t>(&gt; aspects formels)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fr-CH" sz="2800" b="1" dirty="0" err="1"/>
              <a:t>Seco</a:t>
            </a:r>
            <a:r>
              <a:rPr lang="fr-CH" sz="2800" b="1" dirty="0"/>
              <a:t> et </a:t>
            </a:r>
            <a:r>
              <a:rPr lang="fr-CH" sz="2800" b="1" dirty="0" err="1"/>
              <a:t>suva</a:t>
            </a:r>
            <a:endParaRPr lang="fr-CH" sz="2800" b="1" dirty="0"/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fr-CH" sz="2800" b="1" dirty="0"/>
              <a:t>Cantons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4798D8F-5219-3A41-A38C-862F076418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8D061-DFE4-AD4E-9156-C4A65B50C728}" type="datetime1">
              <a:rPr lang="de-DE" altLang="de-DE" smtClean="0"/>
              <a:pPr/>
              <a:t>04.06.19</a:t>
            </a:fld>
            <a:endParaRPr lang="de-DE" alt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E301192-0554-7F42-A9BC-C2645E84AB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FEC45-E554-1141-8F5B-E3649456C5E0}" type="slidenum">
              <a:rPr lang="de-DE" altLang="de-DE" smtClean="0"/>
              <a:pPr/>
              <a:t>2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994170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9EF1BE5-06D7-0944-8F39-7DB3BB7E89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La formation diffère-t-elle selon les régions ?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7B0D1AC-B404-6443-8258-3BEB30355C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43100" y="1600200"/>
            <a:ext cx="6877372" cy="4525963"/>
          </a:xfrm>
        </p:spPr>
        <p:txBody>
          <a:bodyPr/>
          <a:lstStyle/>
          <a:p>
            <a:pPr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fr-CH"/>
              <a:t>Les particularités régionales sont prises en compte</a:t>
            </a:r>
          </a:p>
          <a:p>
            <a:pPr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fr-CH" dirty="0"/>
          </a:p>
          <a:p>
            <a:pPr>
              <a:spcBef>
                <a:spcPts val="1500"/>
              </a:spcBef>
              <a:buFont typeface="Arial" panose="020B0604020202020204" pitchFamily="34" charset="0"/>
              <a:buChar char="•"/>
            </a:pPr>
            <a:r>
              <a:rPr lang="fr-CH"/>
              <a:t>Tous les objectifs évaluateurs ne sont pas mis en œuvre dans toutes les régions</a:t>
            </a:r>
          </a:p>
          <a:p>
            <a:pPr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fr-CH" dirty="0"/>
          </a:p>
          <a:p>
            <a:pPr>
              <a:spcBef>
                <a:spcPts val="1500"/>
              </a:spcBef>
              <a:buFont typeface="Arial" panose="020B0604020202020204" pitchFamily="34" charset="0"/>
              <a:buChar char="•"/>
            </a:pPr>
            <a:r>
              <a:rPr lang="fr-CH"/>
              <a:t>Durée variable des CI D, E et G et mise en œuvre adaptée à l’entreprise (p. ex. câble-grue, débusqueur)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54AA4E9-F6B3-284C-8E26-325C7E4FEE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8D061-DFE4-AD4E-9156-C4A65B50C728}" type="datetime1">
              <a:rPr lang="de-DE" altLang="de-DE" smtClean="0"/>
              <a:pPr/>
              <a:t>04.06.19</a:t>
            </a:fld>
            <a:endParaRPr lang="de-DE" alt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66C6A1C-E1EF-7F47-A106-2AF0FA59EF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FEC45-E554-1141-8F5B-E3649456C5E0}" type="slidenum">
              <a:rPr lang="de-DE" altLang="de-DE" smtClean="0"/>
              <a:pPr/>
              <a:t>20</a:t>
            </a:fld>
            <a:endParaRPr lang="de-DE" altLang="de-DE"/>
          </a:p>
        </p:txBody>
      </p:sp>
      <p:sp>
        <p:nvSpPr>
          <p:cNvPr id="6" name="Pfeil nach unten 5">
            <a:extLst>
              <a:ext uri="{FF2B5EF4-FFF2-40B4-BE49-F238E27FC236}">
                <a16:creationId xmlns:a16="http://schemas.microsoft.com/office/drawing/2014/main" id="{78DF9975-50BC-714A-B6A9-0D394BF97684}"/>
              </a:ext>
            </a:extLst>
          </p:cNvPr>
          <p:cNvSpPr/>
          <p:nvPr/>
        </p:nvSpPr>
        <p:spPr>
          <a:xfrm>
            <a:off x="4572000" y="2492896"/>
            <a:ext cx="504056" cy="504056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Pfeil nach unten 6">
            <a:extLst>
              <a:ext uri="{FF2B5EF4-FFF2-40B4-BE49-F238E27FC236}">
                <a16:creationId xmlns:a16="http://schemas.microsoft.com/office/drawing/2014/main" id="{A749D1A7-B5DF-C94D-A706-7E7CCD02CF2B}"/>
              </a:ext>
            </a:extLst>
          </p:cNvPr>
          <p:cNvSpPr/>
          <p:nvPr/>
        </p:nvSpPr>
        <p:spPr>
          <a:xfrm>
            <a:off x="4572000" y="3933056"/>
            <a:ext cx="504056" cy="504056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468468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49A43B3-FEE2-C14C-8A09-68D558F792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23728" y="274638"/>
            <a:ext cx="7020272" cy="1143000"/>
          </a:xfrm>
        </p:spPr>
        <p:txBody>
          <a:bodyPr/>
          <a:lstStyle/>
          <a:p>
            <a:r>
              <a:rPr lang="fr-CH" sz="2000" b="0" dirty="0"/>
              <a:t>Nouveautés du plan de formation :</a:t>
            </a:r>
            <a:br>
              <a:rPr lang="fr-CH" sz="2000" b="0" dirty="0"/>
            </a:br>
            <a:r>
              <a:rPr lang="fr-CH" sz="2600" dirty="0"/>
              <a:t>DCO a : Récolte du bois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1A415C6-5761-F14B-8ED2-F0FA5304CE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43100" y="1431756"/>
            <a:ext cx="6743700" cy="4824536"/>
          </a:xfrm>
        </p:spPr>
        <p:txBody>
          <a:bodyPr/>
          <a:lstStyle/>
          <a:p>
            <a:pPr marL="457200" lvl="0" indent="-457200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fr-CH" sz="2300" dirty="0"/>
              <a:t>Débusquage : débusquer le bois à l’aide d’un treuil télécommandé jusqu’à proximité de la grue et déplacer la machine &gt; </a:t>
            </a:r>
            <a:r>
              <a:rPr lang="fr-CH" sz="2300" dirty="0">
                <a:solidFill>
                  <a:srgbClr val="C00000"/>
                </a:solidFill>
              </a:rPr>
              <a:t>nouvel objectif entreprise</a:t>
            </a:r>
          </a:p>
          <a:p>
            <a:pPr marL="457200" lvl="0" indent="-457200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fr-CH" sz="2300" dirty="0"/>
              <a:t>Débarder le bois en utilisant une aide au débardage (jusqu’à 3 tonnes de poids à vide) </a:t>
            </a:r>
            <a:r>
              <a:rPr lang="fr-CH" sz="2300" dirty="0">
                <a:solidFill>
                  <a:srgbClr val="C00000"/>
                </a:solidFill>
              </a:rPr>
              <a:t>&gt; nouvel objectif entreprise</a:t>
            </a:r>
          </a:p>
          <a:p>
            <a:pPr marL="457200" lvl="0" indent="-457200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fr-CH" sz="2300" dirty="0"/>
              <a:t>Câble-grue :</a:t>
            </a:r>
            <a:r>
              <a:rPr lang="fr-CH" sz="2300" dirty="0">
                <a:solidFill>
                  <a:srgbClr val="C00000"/>
                </a:solidFill>
              </a:rPr>
              <a:t> participer au montage et au démontage de l’installation et l’utiliser</a:t>
            </a:r>
          </a:p>
          <a:p>
            <a:pPr marL="457200" lvl="0" indent="-457200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fr-CH" sz="2300" dirty="0"/>
              <a:t>Former des charges et les crocher lors du débardage par hélicoptère </a:t>
            </a:r>
            <a:r>
              <a:rPr lang="fr-CH" sz="2300" dirty="0">
                <a:solidFill>
                  <a:srgbClr val="C00000"/>
                </a:solidFill>
              </a:rPr>
              <a:t>&gt; CI C canton TI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C6A3710-B17E-784C-82B1-6D8C1951A0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8D061-DFE4-AD4E-9156-C4A65B50C728}" type="datetime1">
              <a:rPr lang="de-DE" altLang="de-DE" smtClean="0"/>
              <a:pPr/>
              <a:t>04.06.19</a:t>
            </a:fld>
            <a:endParaRPr lang="de-DE" alt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BD125212-B750-5F45-9ACF-53470B7F8D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FEC45-E554-1141-8F5B-E3649456C5E0}" type="slidenum">
              <a:rPr lang="de-DE" altLang="de-DE" smtClean="0"/>
              <a:pPr/>
              <a:t>21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1050283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49A43B3-FEE2-C14C-8A09-68D558F792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3100" y="274638"/>
            <a:ext cx="7021388" cy="1143000"/>
          </a:xfrm>
        </p:spPr>
        <p:txBody>
          <a:bodyPr/>
          <a:lstStyle/>
          <a:p>
            <a:r>
              <a:rPr lang="fr-CH" sz="2000" b="0" dirty="0"/>
              <a:t>Nouveautés du plan de formation : </a:t>
            </a:r>
            <a:br>
              <a:rPr lang="fr-CH" b="0" dirty="0"/>
            </a:br>
            <a:r>
              <a:rPr lang="fr-CH" sz="2600" dirty="0"/>
              <a:t>DCO b : « Soins culturaux / stations particulières »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1A415C6-5761-F14B-8ED2-F0FA5304CE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79613" y="1700808"/>
            <a:ext cx="6743700" cy="4824536"/>
          </a:xfrm>
        </p:spPr>
        <p:txBody>
          <a:bodyPr/>
          <a:lstStyle/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fr-CH" dirty="0"/>
              <a:t>Connaître les 40 principales espèces d’arbres et d’arbustes de la région (b2.4) </a:t>
            </a:r>
            <a:r>
              <a:rPr lang="fr-CH" dirty="0">
                <a:solidFill>
                  <a:srgbClr val="FF0000"/>
                </a:solidFill>
              </a:rPr>
              <a:t>&gt; </a:t>
            </a:r>
            <a:r>
              <a:rPr lang="fr-CH" dirty="0" err="1">
                <a:solidFill>
                  <a:srgbClr val="FF0000"/>
                </a:solidFill>
              </a:rPr>
              <a:t>ancienn</a:t>
            </a:r>
            <a:r>
              <a:rPr lang="fr-CH" dirty="0">
                <a:solidFill>
                  <a:srgbClr val="FF0000"/>
                </a:solidFill>
              </a:rPr>
              <a:t>. : 30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fr-CH" dirty="0"/>
              <a:t>Expliquer les processus naturels de l’évolution des peuplements, resp. estimer l’évolution (b5.4) </a:t>
            </a:r>
            <a:r>
              <a:rPr lang="fr-CH" dirty="0">
                <a:solidFill>
                  <a:srgbClr val="FF0000"/>
                </a:solidFill>
              </a:rPr>
              <a:t>&gt; nouveau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fr-CH" dirty="0"/>
              <a:t>Expliquer et déterminer les critères de vitalité, de stabilité et de qualité des arbres dans une jeune forêt (b5.8) </a:t>
            </a:r>
            <a:r>
              <a:rPr lang="fr-CH" dirty="0">
                <a:solidFill>
                  <a:srgbClr val="FF0000"/>
                </a:solidFill>
              </a:rPr>
              <a:t>&gt; </a:t>
            </a:r>
            <a:r>
              <a:rPr lang="fr-CH" dirty="0" err="1">
                <a:solidFill>
                  <a:srgbClr val="FF0000"/>
                </a:solidFill>
              </a:rPr>
              <a:t>ancienn</a:t>
            </a:r>
            <a:r>
              <a:rPr lang="fr-CH" dirty="0">
                <a:solidFill>
                  <a:srgbClr val="FF0000"/>
                </a:solidFill>
              </a:rPr>
              <a:t>. : seulement critères de qualité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C6A3710-B17E-784C-82B1-6D8C1951A0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8D061-DFE4-AD4E-9156-C4A65B50C728}" type="datetime1">
              <a:rPr lang="de-DE" altLang="de-DE" smtClean="0"/>
              <a:pPr/>
              <a:t>04.06.19</a:t>
            </a:fld>
            <a:endParaRPr lang="de-DE" alt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BD125212-B750-5F45-9ACF-53470B7F8D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FEC45-E554-1141-8F5B-E3649456C5E0}" type="slidenum">
              <a:rPr lang="de-DE" altLang="de-DE" smtClean="0"/>
              <a:pPr/>
              <a:t>22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1978548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49A43B3-FEE2-C14C-8A09-68D558F792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3100" y="274638"/>
            <a:ext cx="6877372" cy="1143000"/>
          </a:xfrm>
        </p:spPr>
        <p:txBody>
          <a:bodyPr/>
          <a:lstStyle/>
          <a:p>
            <a:r>
              <a:rPr lang="fr-CH" sz="2000" b="0" dirty="0"/>
              <a:t>Nouveautés du plan de formation : </a:t>
            </a:r>
            <a:br>
              <a:rPr lang="fr-CH" sz="2000" b="0" dirty="0"/>
            </a:br>
            <a:r>
              <a:rPr lang="fr-CH" sz="2600" dirty="0"/>
              <a:t>DCO b : « Soins culturaux / stations particulières »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1A415C6-5761-F14B-8ED2-F0FA5304CE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43100" y="1700808"/>
            <a:ext cx="6743700" cy="4555484"/>
          </a:xfrm>
        </p:spPr>
        <p:txBody>
          <a:bodyPr/>
          <a:lstStyle/>
          <a:p>
            <a:pPr marL="457200" indent="-457200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fr-CH" sz="2300" dirty="0"/>
              <a:t>Expliquer les notions « début des interventions », « ampleur des interventions » et « tournus » (b6.4) </a:t>
            </a:r>
            <a:br>
              <a:rPr lang="fr-CH" sz="2300" dirty="0"/>
            </a:br>
            <a:r>
              <a:rPr lang="fr-CH" sz="2300" dirty="0">
                <a:solidFill>
                  <a:srgbClr val="FF0000"/>
                </a:solidFill>
              </a:rPr>
              <a:t>&gt; nouveau : école professionnelle</a:t>
            </a:r>
            <a:r>
              <a:rPr lang="fr-CH" sz="2300" dirty="0"/>
              <a:t> 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C6A3710-B17E-784C-82B1-6D8C1951A0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8D061-DFE4-AD4E-9156-C4A65B50C728}" type="datetime1">
              <a:rPr lang="de-DE" altLang="de-DE" smtClean="0"/>
              <a:pPr/>
              <a:t>04.06.19</a:t>
            </a:fld>
            <a:endParaRPr lang="de-DE" alt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BD125212-B750-5F45-9ACF-53470B7F8D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FEC45-E554-1141-8F5B-E3649456C5E0}" type="slidenum">
              <a:rPr lang="de-DE" altLang="de-DE" smtClean="0"/>
              <a:pPr/>
              <a:t>23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62876526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9B5526E-E40A-7040-89EF-2D623E6A45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sz="2000" b="0" dirty="0"/>
              <a:t>Nouveautés du plan de formation :</a:t>
            </a:r>
            <a:br>
              <a:rPr lang="fr-CH" sz="2000" dirty="0"/>
            </a:br>
            <a:r>
              <a:rPr lang="fr-CH" sz="3000" dirty="0"/>
              <a:t>DCO c : Protection de la forêt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CEF183B-43BB-8B48-ACDA-63E2A9AD5F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43100" y="1600200"/>
            <a:ext cx="6743700" cy="4525963"/>
          </a:xfrm>
        </p:spPr>
        <p:txBody>
          <a:bodyPr/>
          <a:lstStyle/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fr-CH" sz="2300" dirty="0"/>
              <a:t>Reconnaître les végétaux et les animaux exotiques invasifs et les signaler et les combattre conformément aux consignes (c3.1) </a:t>
            </a:r>
            <a:r>
              <a:rPr lang="fr-CH" sz="2300" dirty="0">
                <a:solidFill>
                  <a:srgbClr val="C00000"/>
                </a:solidFill>
              </a:rPr>
              <a:t>&gt; nouvel objectif CI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fr-CH" sz="2300" dirty="0"/>
              <a:t>Mettre en œuvre des mesures préventives contre les dangers dus aux plantes, champignons, insectes ainsi qu’aux animaux sauvages et domestiques, conformément aux consignes (c1.6) </a:t>
            </a:r>
            <a:r>
              <a:rPr lang="fr-CH" sz="2300" dirty="0">
                <a:solidFill>
                  <a:srgbClr val="C00000"/>
                </a:solidFill>
              </a:rPr>
              <a:t>&gt; nouvel objectif CI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4340897-A59C-424D-AE5A-1ED77FBF2B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8D061-DFE4-AD4E-9156-C4A65B50C728}" type="datetime1">
              <a:rPr lang="de-DE" altLang="de-DE" smtClean="0"/>
              <a:pPr/>
              <a:t>04.06.19</a:t>
            </a:fld>
            <a:endParaRPr lang="de-DE" alt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4A16C8CA-D98C-3742-AA59-D661B5D9C6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FEC45-E554-1141-8F5B-E3649456C5E0}" type="slidenum">
              <a:rPr lang="de-DE" altLang="de-DE" smtClean="0"/>
              <a:pPr/>
              <a:t>24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71104730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9B5526E-E40A-7040-89EF-2D623E6A45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sz="2000" b="0" dirty="0"/>
              <a:t>Nouveautés du plan de formation :</a:t>
            </a:r>
            <a:br>
              <a:rPr lang="fr-CH" sz="2000" dirty="0"/>
            </a:br>
            <a:r>
              <a:rPr lang="fr-CH" sz="3000" dirty="0"/>
              <a:t>DCO c : Protection de la forêt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CEF183B-43BB-8B48-ACDA-63E2A9AD5F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43100" y="1600200"/>
            <a:ext cx="6743700" cy="4525963"/>
          </a:xfrm>
        </p:spPr>
        <p:txBody>
          <a:bodyPr/>
          <a:lstStyle/>
          <a:p>
            <a:pPr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fr-CH" sz="2300" dirty="0"/>
              <a:t>Protection du sol </a:t>
            </a:r>
            <a:r>
              <a:rPr lang="fr-CH" sz="2300" dirty="0">
                <a:solidFill>
                  <a:srgbClr val="C00000"/>
                </a:solidFill>
              </a:rPr>
              <a:t>&gt; nouvelle compétence, nouveaux objectifs évaluateurs :</a:t>
            </a:r>
          </a:p>
          <a:p>
            <a:pPr marL="400050" lvl="1" indent="0">
              <a:spcBef>
                <a:spcPts val="1200"/>
              </a:spcBef>
            </a:pPr>
            <a:r>
              <a:rPr lang="fr-CH" sz="2300" dirty="0"/>
              <a:t>reconnaître quels dégâts peut impliquer la conduite d’un véhicule sur le sol</a:t>
            </a:r>
          </a:p>
          <a:p>
            <a:pPr marL="400050" lvl="1" indent="0">
              <a:spcBef>
                <a:spcPts val="1200"/>
              </a:spcBef>
            </a:pPr>
            <a:r>
              <a:rPr lang="fr-CH" sz="2300" dirty="0"/>
              <a:t>identifier les conditions requises pour emprunter les layons de débardage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4340897-A59C-424D-AE5A-1ED77FBF2B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8D061-DFE4-AD4E-9156-C4A65B50C728}" type="datetime1">
              <a:rPr lang="de-DE" altLang="de-DE" smtClean="0"/>
              <a:pPr/>
              <a:t>04.06.19</a:t>
            </a:fld>
            <a:endParaRPr lang="de-DE" alt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4A16C8CA-D98C-3742-AA59-D661B5D9C6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FEC45-E554-1141-8F5B-E3649456C5E0}" type="slidenum">
              <a:rPr lang="de-DE" altLang="de-DE" smtClean="0"/>
              <a:pPr/>
              <a:t>25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7464623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B424B44-9698-DA44-9322-F3227D2B82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9612" y="274638"/>
            <a:ext cx="6707187" cy="1143000"/>
          </a:xfrm>
        </p:spPr>
        <p:txBody>
          <a:bodyPr/>
          <a:lstStyle/>
          <a:p>
            <a:r>
              <a:rPr lang="fr-CH" sz="2000" b="0" dirty="0"/>
              <a:t>Nouveautés du plan de formation :</a:t>
            </a:r>
            <a:br>
              <a:rPr lang="fr-CH" sz="2000" dirty="0"/>
            </a:br>
            <a:r>
              <a:rPr lang="fr-CH" sz="2600" dirty="0"/>
              <a:t>DCO d : Génie forestier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3C16D1B-D95F-2E4E-87CB-006D08C97E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fr-CH"/>
              <a:t>Connaître les dispositions de l’ordonnance sur les travaux de construction </a:t>
            </a:r>
            <a:r>
              <a:rPr lang="fr-CH" sz="2400">
                <a:solidFill>
                  <a:srgbClr val="C00000"/>
                </a:solidFill>
              </a:rPr>
              <a:t>&gt; </a:t>
            </a:r>
            <a:r>
              <a:rPr lang="fr-CH">
                <a:solidFill>
                  <a:srgbClr val="C00000"/>
                </a:solidFill>
              </a:rPr>
              <a:t>nouvel objectif école professionnelle</a:t>
            </a:r>
          </a:p>
          <a:p>
            <a:pPr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fr-CH" sz="2400"/>
              <a:t>Expliquer les bases des propriétés mécaniques du sol et les mettre en lien avec des exemples </a:t>
            </a:r>
            <a:r>
              <a:rPr lang="fr-CH" sz="2400">
                <a:solidFill>
                  <a:srgbClr val="C00000"/>
                </a:solidFill>
              </a:rPr>
              <a:t>&gt; </a:t>
            </a:r>
            <a:r>
              <a:rPr lang="fr-CH">
                <a:solidFill>
                  <a:srgbClr val="C00000"/>
                </a:solidFill>
              </a:rPr>
              <a:t>nouvel objectif école professionnelle et CI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A9998CE-056A-944A-84ED-83977AB2BF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8D061-DFE4-AD4E-9156-C4A65B50C728}" type="datetime1">
              <a:rPr lang="de-DE" altLang="de-DE" smtClean="0"/>
              <a:pPr/>
              <a:t>04.06.19</a:t>
            </a:fld>
            <a:endParaRPr lang="de-DE" alt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BA35264B-E6A3-D646-980B-5FD359D399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FEC45-E554-1141-8F5B-E3649456C5E0}" type="slidenum">
              <a:rPr lang="de-DE" altLang="de-DE" smtClean="0"/>
              <a:pPr/>
              <a:t>26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27648132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B0C18FA-EA9F-C546-8DE1-52C46AF5D9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sz="2000" b="0" dirty="0"/>
              <a:t>Nouveautés du plan de formation :</a:t>
            </a:r>
            <a:br>
              <a:rPr lang="fr-CH" sz="2000" dirty="0"/>
            </a:br>
            <a:r>
              <a:rPr lang="fr-CH" sz="2600" dirty="0"/>
              <a:t>DCO e : Utiliser et entretenir des moyens techniques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EBF059A-4BE7-7B47-8DF4-25578392F4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0" indent="-457200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fr-CH" sz="2300"/>
              <a:t>Manier et entretenir de petites machines &gt; petites machines jusqu’à 2 tonnes telles que la fendeuse ou la scie à bûches </a:t>
            </a:r>
            <a:r>
              <a:rPr lang="fr-CH" sz="2300">
                <a:solidFill>
                  <a:srgbClr val="C00000"/>
                </a:solidFill>
              </a:rPr>
              <a:t>&gt; nouvel objectif entreprise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fr-CH" sz="2300"/>
              <a:t>Assurer les risques de chutes en terrain escarpé et appliquer les techniques de base pour l’escalade d’arbres </a:t>
            </a:r>
            <a:r>
              <a:rPr lang="fr-CH" sz="2300">
                <a:solidFill>
                  <a:srgbClr val="C00000"/>
                </a:solidFill>
              </a:rPr>
              <a:t>&gt; nouvelle compétence liée à des objectifs évaluateurs correspondants</a:t>
            </a:r>
            <a:r>
              <a:rPr lang="fr-CH" sz="2300"/>
              <a:t> </a:t>
            </a:r>
            <a:r>
              <a:rPr lang="fr-CH" sz="2300">
                <a:solidFill>
                  <a:srgbClr val="C00000"/>
                </a:solidFill>
              </a:rPr>
              <a:t>(objectifs CI et entreprise)</a:t>
            </a:r>
          </a:p>
          <a:p>
            <a:pPr marL="457200" indent="-457200">
              <a:spcBef>
                <a:spcPts val="800"/>
              </a:spcBef>
              <a:buFont typeface="Arial" panose="020B0604020202020204" pitchFamily="34" charset="0"/>
              <a:buChar char="•"/>
            </a:pPr>
            <a:endParaRPr lang="de-CH" sz="2400" dirty="0"/>
          </a:p>
          <a:p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9342BE9-4A4A-0F48-AE69-D87DAE3691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8D061-DFE4-AD4E-9156-C4A65B50C728}" type="datetime1">
              <a:rPr lang="de-DE" altLang="de-DE" smtClean="0"/>
              <a:pPr/>
              <a:t>04.06.19</a:t>
            </a:fld>
            <a:endParaRPr lang="de-DE" alt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4178DE38-494D-0C42-9E8A-6C73D996A4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FEC45-E554-1141-8F5B-E3649456C5E0}" type="slidenum">
              <a:rPr lang="de-DE" altLang="de-DE" smtClean="0"/>
              <a:pPr/>
              <a:t>27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02403764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B424B44-9698-DA44-9322-F3227D2B82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sz="2000" b="0" dirty="0"/>
              <a:t>Nouveautés du plan de formation :</a:t>
            </a:r>
            <a:br>
              <a:rPr lang="fr-CH" sz="2000" dirty="0"/>
            </a:br>
            <a:r>
              <a:rPr lang="fr-CH" sz="2600" dirty="0"/>
              <a:t>DCO f : Sécurité au travail, protection de la santé et de l’environnement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3C16D1B-D95F-2E4E-87CB-006D08C97E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43100" y="1916832"/>
            <a:ext cx="6743700" cy="4209331"/>
          </a:xfrm>
        </p:spPr>
        <p:txBody>
          <a:bodyPr/>
          <a:lstStyle/>
          <a:p>
            <a:pPr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fr-CH" sz="2400" dirty="0"/>
              <a:t>Établir un plan de secours </a:t>
            </a:r>
            <a:r>
              <a:rPr lang="fr-CH" dirty="0">
                <a:solidFill>
                  <a:srgbClr val="C00000"/>
                </a:solidFill>
              </a:rPr>
              <a:t>&gt; nouvel objectif entreprise, CI et école professionnelle</a:t>
            </a:r>
          </a:p>
          <a:p>
            <a:pPr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fr-CH" dirty="0"/>
              <a:t>Effectuer des exercices physiques pour se préparer au travail </a:t>
            </a:r>
            <a:r>
              <a:rPr lang="fr-CH" dirty="0">
                <a:solidFill>
                  <a:srgbClr val="C00000"/>
                </a:solidFill>
              </a:rPr>
              <a:t>&gt; nouvel objectif entreprise et CI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A9998CE-056A-944A-84ED-83977AB2BF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8D061-DFE4-AD4E-9156-C4A65B50C728}" type="datetime1">
              <a:rPr lang="de-DE" altLang="de-DE" smtClean="0"/>
              <a:pPr/>
              <a:t>04.06.19</a:t>
            </a:fld>
            <a:endParaRPr lang="de-DE" alt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BA35264B-E6A3-D646-980B-5FD359D399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FEC45-E554-1141-8F5B-E3649456C5E0}" type="slidenum">
              <a:rPr lang="de-DE" altLang="de-DE" smtClean="0"/>
              <a:pPr/>
              <a:t>28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20025019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B424B44-9698-DA44-9322-F3227D2B82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sz="2000" b="0" dirty="0"/>
              <a:t>Nouveautés du plan de formation :</a:t>
            </a:r>
            <a:br>
              <a:rPr lang="fr-CH" sz="2000" dirty="0"/>
            </a:br>
            <a:r>
              <a:rPr lang="fr-CH" sz="2600" dirty="0"/>
              <a:t>DCO g : Collaboration aux tâches de l’entreprise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3C16D1B-D95F-2E4E-87CB-006D08C97E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43100" y="1700808"/>
            <a:ext cx="6743700" cy="4425355"/>
          </a:xfrm>
        </p:spPr>
        <p:txBody>
          <a:bodyPr/>
          <a:lstStyle/>
          <a:p>
            <a:pPr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fr-CH" sz="2400"/>
              <a:t>Établir un organigramme simple </a:t>
            </a:r>
            <a:r>
              <a:rPr lang="fr-CH">
                <a:solidFill>
                  <a:srgbClr val="C00000"/>
                </a:solidFill>
              </a:rPr>
              <a:t>&gt; nouvel objectif école professionnelle</a:t>
            </a:r>
          </a:p>
          <a:p>
            <a:pPr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fr-CH"/>
              <a:t>Communiquer de façon fiable et adaptée à la situation </a:t>
            </a:r>
            <a:r>
              <a:rPr lang="fr-CH">
                <a:solidFill>
                  <a:srgbClr val="C00000"/>
                </a:solidFill>
              </a:rPr>
              <a:t>&gt; nouvel objectif entreprise, CI et école professionnelle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A9998CE-056A-944A-84ED-83977AB2BF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8D061-DFE4-AD4E-9156-C4A65B50C728}" type="datetime1">
              <a:rPr lang="de-DE" altLang="de-DE" smtClean="0"/>
              <a:pPr/>
              <a:t>04.06.19</a:t>
            </a:fld>
            <a:endParaRPr lang="de-DE" alt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BA35264B-E6A3-D646-980B-5FD359D399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FEC45-E554-1141-8F5B-E3649456C5E0}" type="slidenum">
              <a:rPr lang="de-DE" altLang="de-DE" smtClean="0"/>
              <a:pPr/>
              <a:t>29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6531236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FADF127-02FD-184D-A8F4-D195722CF0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3100" y="274639"/>
            <a:ext cx="6743700" cy="634082"/>
          </a:xfrm>
        </p:spPr>
        <p:txBody>
          <a:bodyPr/>
          <a:lstStyle/>
          <a:p>
            <a:r>
              <a:rPr lang="fr-CH"/>
              <a:t>Commission de révision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B6E38FA-5DCA-654C-8AC5-0E94956E07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8D061-DFE4-AD4E-9156-C4A65B50C728}" type="datetime1">
              <a:rPr lang="de-DE" altLang="de-DE" smtClean="0"/>
              <a:pPr/>
              <a:t>04.06.19</a:t>
            </a:fld>
            <a:endParaRPr lang="de-DE" alt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48E2C95-B7C9-0142-962F-F8E0F770A6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FEC45-E554-1141-8F5B-E3649456C5E0}" type="slidenum">
              <a:rPr lang="de-DE" altLang="de-DE" smtClean="0"/>
              <a:pPr/>
              <a:t>3</a:t>
            </a:fld>
            <a:endParaRPr lang="de-DE" altLang="de-DE"/>
          </a:p>
        </p:txBody>
      </p:sp>
      <p:sp>
        <p:nvSpPr>
          <p:cNvPr id="9" name="Rectangle 1">
            <a:extLst>
              <a:ext uri="{FF2B5EF4-FFF2-40B4-BE49-F238E27FC236}">
                <a16:creationId xmlns:a16="http://schemas.microsoft.com/office/drawing/2014/main" id="{75F7F194-3CDA-4242-BF87-4E72D7CE70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5205" y="1394981"/>
            <a:ext cx="18695109" cy="6479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graphicFrame>
        <p:nvGraphicFramePr>
          <p:cNvPr id="7" name="Inhaltsplatzhalter 6">
            <a:extLst>
              <a:ext uri="{FF2B5EF4-FFF2-40B4-BE49-F238E27FC236}">
                <a16:creationId xmlns:a16="http://schemas.microsoft.com/office/drawing/2014/main" id="{F8CB54A0-44D3-9B4A-BB60-4F0FFAE5DE7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13622072"/>
              </p:ext>
            </p:extLst>
          </p:nvPr>
        </p:nvGraphicFramePr>
        <p:xfrm>
          <a:off x="2084521" y="987507"/>
          <a:ext cx="6303903" cy="536884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06489">
                  <a:extLst>
                    <a:ext uri="{9D8B030D-6E8A-4147-A177-3AD203B41FA5}">
                      <a16:colId xmlns:a16="http://schemas.microsoft.com/office/drawing/2014/main" val="2159024797"/>
                    </a:ext>
                  </a:extLst>
                </a:gridCol>
                <a:gridCol w="1805126">
                  <a:extLst>
                    <a:ext uri="{9D8B030D-6E8A-4147-A177-3AD203B41FA5}">
                      <a16:colId xmlns:a16="http://schemas.microsoft.com/office/drawing/2014/main" val="2663871329"/>
                    </a:ext>
                  </a:extLst>
                </a:gridCol>
                <a:gridCol w="2592288">
                  <a:extLst>
                    <a:ext uri="{9D8B030D-6E8A-4147-A177-3AD203B41FA5}">
                      <a16:colId xmlns:a16="http://schemas.microsoft.com/office/drawing/2014/main" val="3427240967"/>
                    </a:ext>
                  </a:extLst>
                </a:gridCol>
              </a:tblGrid>
              <a:tr h="22149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CH" sz="1000" noProof="0"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Nom</a:t>
                      </a:r>
                    </a:p>
                  </a:txBody>
                  <a:tcPr marL="36631" marR="36631" marT="7849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CH" sz="1000" noProof="0"/>
                        <a:t>Prénom</a:t>
                      </a:r>
                    </a:p>
                  </a:txBody>
                  <a:tcPr marL="36631" marR="36631" marT="7849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CH" sz="1000" noProof="0" dirty="0"/>
                        <a:t>Fonction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28714036"/>
                  </a:ext>
                </a:extLst>
              </a:tr>
              <a:tr h="34403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CH" sz="1400" noProof="0"/>
                        <a:t>Dürig</a:t>
                      </a:r>
                    </a:p>
                  </a:txBody>
                  <a:tcPr marL="36631" marR="36631" marT="7849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CH" sz="1400" noProof="0"/>
                        <a:t>Rolf</a:t>
                      </a:r>
                    </a:p>
                  </a:txBody>
                  <a:tcPr marL="36631" marR="36631" marT="7849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CH" sz="1200" noProof="0"/>
                        <a:t>Chargé</a:t>
                      </a:r>
                      <a:r>
                        <a:rPr lang="fr-CH" sz="1200" baseline="0" noProof="0"/>
                        <a:t> </a:t>
                      </a:r>
                      <a:r>
                        <a:rPr lang="fr-CH" sz="1200" noProof="0"/>
                        <a:t>d‘affaire Ortra Forêt Suisse, responsable du projet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450165784"/>
                  </a:ext>
                </a:extLst>
              </a:tr>
              <a:tr h="25870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CH" sz="1400" noProof="0"/>
                        <a:t>Aeberhard</a:t>
                      </a:r>
                    </a:p>
                  </a:txBody>
                  <a:tcPr marL="36631" marR="36631" marT="7849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CH" sz="1400" noProof="0"/>
                        <a:t>Hannes</a:t>
                      </a:r>
                    </a:p>
                  </a:txBody>
                  <a:tcPr marL="36631" marR="36631" marT="7849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CH" sz="1200" noProof="0"/>
                        <a:t>Président D+Q, garde forestier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288470012"/>
                  </a:ext>
                </a:extLst>
              </a:tr>
              <a:tr h="25870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CH" sz="1400"/>
                        <a:t>Schmid</a:t>
                      </a:r>
                    </a:p>
                  </a:txBody>
                  <a:tcPr marL="36631" marR="36631" marT="7849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CH" sz="1400"/>
                        <a:t>Erwin</a:t>
                      </a:r>
                    </a:p>
                  </a:txBody>
                  <a:tcPr marL="36631" marR="36631" marT="7849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CH" sz="1200" noProof="0"/>
                        <a:t>Président Ortra Forêt Suisse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4220653213"/>
                  </a:ext>
                </a:extLst>
              </a:tr>
              <a:tr h="25870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CH" sz="1400"/>
                        <a:t>Berset</a:t>
                      </a:r>
                    </a:p>
                  </a:txBody>
                  <a:tcPr marL="36631" marR="36631" marT="7849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CH" sz="1400"/>
                        <a:t>Florian</a:t>
                      </a:r>
                    </a:p>
                  </a:txBody>
                  <a:tcPr marL="36631" marR="36631" marT="7849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CH" sz="1200" noProof="0"/>
                        <a:t>Représentant SEFRI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277270315"/>
                  </a:ext>
                </a:extLst>
              </a:tr>
              <a:tr h="25870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CH" sz="1400"/>
                        <a:t>Witschi</a:t>
                      </a:r>
                    </a:p>
                  </a:txBody>
                  <a:tcPr marL="36631" marR="36631" marT="7849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CH" sz="1400"/>
                        <a:t>Bernhard</a:t>
                      </a:r>
                    </a:p>
                  </a:txBody>
                  <a:tcPr marL="36631" marR="36631" marT="7849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CH" sz="1200" noProof="0"/>
                        <a:t>Représentant cantons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478020562"/>
                  </a:ext>
                </a:extLst>
              </a:tr>
              <a:tr h="25870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CH" sz="1400"/>
                        <a:t>Rüegg</a:t>
                      </a:r>
                    </a:p>
                  </a:txBody>
                  <a:tcPr marL="36631" marR="36631" marT="7849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CH" sz="1400"/>
                        <a:t>Michael</a:t>
                      </a:r>
                    </a:p>
                  </a:txBody>
                  <a:tcPr marL="36631" marR="36631" marT="7849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CH" sz="1200" noProof="0"/>
                        <a:t>Accompagnement pédagogique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428343931"/>
                  </a:ext>
                </a:extLst>
              </a:tr>
              <a:tr h="25870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CH" sz="1400"/>
                        <a:t>Abächerli</a:t>
                      </a:r>
                    </a:p>
                  </a:txBody>
                  <a:tcPr marL="36631" marR="36631" marT="7849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CH" sz="1400"/>
                        <a:t>Remo</a:t>
                      </a:r>
                    </a:p>
                  </a:txBody>
                  <a:tcPr marL="36631" marR="36631" marT="7849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CH" sz="1200" noProof="0"/>
                        <a:t>Représentant entrepreneurs forestiers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520215000"/>
                  </a:ext>
                </a:extLst>
              </a:tr>
              <a:tr h="25870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CH" sz="1400"/>
                        <a:t>Amhof</a:t>
                      </a:r>
                    </a:p>
                  </a:txBody>
                  <a:tcPr marL="36631" marR="36631" marT="7849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CH" sz="1400"/>
                        <a:t>Markus</a:t>
                      </a:r>
                    </a:p>
                  </a:txBody>
                  <a:tcPr marL="36631" marR="36631" marT="7849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CH" sz="1200" noProof="0"/>
                        <a:t>Garde forestier, formateur CI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873180237"/>
                  </a:ext>
                </a:extLst>
              </a:tr>
              <a:tr h="34403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CH" sz="1400"/>
                        <a:t>Amhof</a:t>
                      </a:r>
                    </a:p>
                  </a:txBody>
                  <a:tcPr marL="36631" marR="36631" marT="7849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CH" sz="1400"/>
                        <a:t>Urs</a:t>
                      </a:r>
                    </a:p>
                  </a:txBody>
                  <a:tcPr marL="36631" marR="36631" marT="7849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CH" sz="1200" noProof="0"/>
                        <a:t>Contremaître forestier, formateur en entreprise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976405375"/>
                  </a:ext>
                </a:extLst>
              </a:tr>
              <a:tr h="34403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CH" sz="1400"/>
                        <a:t>Dedelley</a:t>
                      </a:r>
                    </a:p>
                  </a:txBody>
                  <a:tcPr marL="36631" marR="36631" marT="7849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CH" sz="1400"/>
                        <a:t>Florian</a:t>
                      </a:r>
                    </a:p>
                  </a:txBody>
                  <a:tcPr marL="36631" marR="36631" marT="7849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CH" sz="1200" noProof="0"/>
                        <a:t>Contremaître</a:t>
                      </a:r>
                      <a:r>
                        <a:rPr lang="fr-CH" sz="1200" baseline="0" noProof="0"/>
                        <a:t> forestier, expert aux examens, représentant </a:t>
                      </a:r>
                      <a:r>
                        <a:rPr lang="fr-CH" sz="1200" noProof="0"/>
                        <a:t>Suisse romande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781791897"/>
                  </a:ext>
                </a:extLst>
              </a:tr>
              <a:tr h="34403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CH" sz="1400"/>
                        <a:t>Fiechter</a:t>
                      </a:r>
                    </a:p>
                  </a:txBody>
                  <a:tcPr marL="36631" marR="36631" marT="7849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CH" sz="1400"/>
                        <a:t>Andreas</a:t>
                      </a:r>
                    </a:p>
                  </a:txBody>
                  <a:tcPr marL="36631" marR="36631" marT="7849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CH" sz="1200" noProof="0"/>
                        <a:t>Contremaître forestier, président comm. d’examens Ortra Forêt BE+VS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927296565"/>
                  </a:ext>
                </a:extLst>
              </a:tr>
              <a:tr h="34403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CH" sz="1400"/>
                        <a:t>Lambert</a:t>
                      </a:r>
                    </a:p>
                  </a:txBody>
                  <a:tcPr marL="36631" marR="36631" marT="7849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CH" sz="1400"/>
                        <a:t>Richard</a:t>
                      </a:r>
                    </a:p>
                  </a:txBody>
                  <a:tcPr marL="36631" marR="36631" marT="7849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CH" sz="1200" noProof="0"/>
                        <a:t>Contremaître forestier, instructeur, Commission D+Q, représ. Suisse romande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435827635"/>
                  </a:ext>
                </a:extLst>
              </a:tr>
              <a:tr h="25870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CH" sz="1400"/>
                        <a:t>Marcozzi</a:t>
                      </a:r>
                    </a:p>
                  </a:txBody>
                  <a:tcPr marL="36631" marR="36631" marT="7849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CH" sz="1400"/>
                        <a:t>Marco</a:t>
                      </a:r>
                    </a:p>
                  </a:txBody>
                  <a:tcPr marL="36631" marR="36631" marT="7849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CH" sz="1200" noProof="0"/>
                        <a:t>Chef</a:t>
                      </a:r>
                      <a:r>
                        <a:rPr lang="fr-CH" sz="1200" baseline="0" noProof="0"/>
                        <a:t> e</a:t>
                      </a:r>
                      <a:r>
                        <a:rPr lang="fr-CH" sz="1200" noProof="0"/>
                        <a:t>xpert Tessin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498277750"/>
                  </a:ext>
                </a:extLst>
              </a:tr>
              <a:tr h="25870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CH" sz="1400"/>
                        <a:t>Schick</a:t>
                      </a:r>
                    </a:p>
                  </a:txBody>
                  <a:tcPr marL="36631" marR="36631" marT="7849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CH" sz="1400"/>
                        <a:t>Walter</a:t>
                      </a:r>
                    </a:p>
                  </a:txBody>
                  <a:tcPr marL="36631" marR="36631" marT="7849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CH" sz="1200" noProof="0"/>
                        <a:t>Entrepreneurs forestiers Tessin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687584923"/>
                  </a:ext>
                </a:extLst>
              </a:tr>
              <a:tr h="25870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CH" sz="1400"/>
                        <a:t>Stucki</a:t>
                      </a:r>
                    </a:p>
                  </a:txBody>
                  <a:tcPr marL="36631" marR="36631" marT="7849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CH" sz="1400"/>
                        <a:t>Andreas</a:t>
                      </a:r>
                    </a:p>
                  </a:txBody>
                  <a:tcPr marL="36631" marR="36631" marT="7849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CH" sz="1200" noProof="0"/>
                        <a:t>Garde forestier, expert</a:t>
                      </a:r>
                      <a:r>
                        <a:rPr lang="fr-CH" sz="1200" baseline="0" noProof="0"/>
                        <a:t> aux examens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07189695"/>
                  </a:ext>
                </a:extLst>
              </a:tr>
              <a:tr h="34403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CH" sz="1400"/>
                        <a:t>Studer</a:t>
                      </a:r>
                    </a:p>
                  </a:txBody>
                  <a:tcPr marL="36631" marR="36631" marT="7849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CH" sz="1400"/>
                        <a:t>Thomas</a:t>
                      </a:r>
                    </a:p>
                  </a:txBody>
                  <a:tcPr marL="36631" marR="36631" marT="7849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CH" sz="1200" noProof="0"/>
                        <a:t>Garde forestier, président Commission d’apprentissage forestiers-bûcherons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905256051"/>
                  </a:ext>
                </a:extLst>
              </a:tr>
              <a:tr h="25870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CH" sz="1400"/>
                        <a:t>Wenzinger</a:t>
                      </a:r>
                    </a:p>
                  </a:txBody>
                  <a:tcPr marL="36631" marR="36631" marT="7849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CH" sz="1400"/>
                        <a:t>Gerhard</a:t>
                      </a:r>
                    </a:p>
                  </a:txBody>
                  <a:tcPr marL="36631" marR="36631" marT="7849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CH" sz="1200" noProof="0" dirty="0"/>
                        <a:t>Garde forestier, enseignant en école professionnelle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8002494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4787289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5B28ABA-3C21-C74F-9C09-895DFDCBA4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sz="2600" dirty="0"/>
              <a:t>Annexe 2 : </a:t>
            </a:r>
            <a:br>
              <a:rPr lang="fr-CH" sz="2600" dirty="0"/>
            </a:br>
            <a:r>
              <a:rPr lang="fr-CH" sz="2600" dirty="0"/>
              <a:t>Mesures d’accompagnement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45AA826-8B90-374F-8D75-E68114E30E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43100" y="1600200"/>
            <a:ext cx="6877372" cy="4525963"/>
          </a:xfrm>
        </p:spPr>
        <p:txBody>
          <a:bodyPr/>
          <a:lstStyle/>
          <a:p>
            <a:pPr marL="457200" indent="-457200">
              <a:spcBef>
                <a:spcPts val="1200"/>
              </a:spcBef>
              <a:buFont typeface="Wingdings" pitchFamily="2" charset="2"/>
              <a:buChar char="Ø"/>
            </a:pPr>
            <a:r>
              <a:rPr lang="fr-CH" dirty="0"/>
              <a:t>L’annexe 2 a également été révisée</a:t>
            </a:r>
          </a:p>
          <a:p>
            <a:pPr marL="457200" indent="-457200">
              <a:spcBef>
                <a:spcPts val="1000"/>
              </a:spcBef>
              <a:buFont typeface="Wingdings" pitchFamily="2" charset="2"/>
              <a:buChar char="Ø"/>
            </a:pPr>
            <a:r>
              <a:rPr lang="fr-CH" dirty="0"/>
              <a:t>Texte plus concis d’env. 5 pages (ancien texte : 20 pages)</a:t>
            </a:r>
          </a:p>
          <a:p>
            <a:pPr marL="457200" indent="-457200">
              <a:spcBef>
                <a:spcPts val="1000"/>
              </a:spcBef>
              <a:buFont typeface="Wingdings" pitchFamily="2" charset="2"/>
              <a:buChar char="Ø"/>
            </a:pPr>
            <a:r>
              <a:rPr lang="fr-CH" dirty="0"/>
              <a:t>Avec la solution de branche Forêt &gt; mesures préventives mises en œuvre</a:t>
            </a:r>
          </a:p>
          <a:p>
            <a:pPr marL="457200" indent="-457200">
              <a:spcBef>
                <a:spcPts val="1000"/>
              </a:spcBef>
              <a:buFont typeface="Wingdings" pitchFamily="2" charset="2"/>
              <a:buChar char="Ø"/>
            </a:pPr>
            <a:r>
              <a:rPr lang="fr-CH" dirty="0">
                <a:solidFill>
                  <a:srgbClr val="2952F0"/>
                </a:solidFill>
              </a:rPr>
              <a:t>Important pour les entreprises : le niveau de formation atteint doit être documenté.</a:t>
            </a:r>
          </a:p>
          <a:p>
            <a:pPr marL="457200" indent="-457200">
              <a:spcBef>
                <a:spcPts val="1000"/>
              </a:spcBef>
              <a:buFont typeface="Wingdings" pitchFamily="2" charset="2"/>
              <a:buChar char="Ø"/>
            </a:pPr>
            <a:r>
              <a:rPr lang="fr-CH" dirty="0">
                <a:solidFill>
                  <a:srgbClr val="2952F0"/>
                </a:solidFill>
              </a:rPr>
              <a:t>Important pour les CI F et G : les contenus de formation doivent être indiqués (certificat de cours)</a:t>
            </a:r>
          </a:p>
          <a:p>
            <a:pPr marL="0" indent="0">
              <a:spcBef>
                <a:spcPts val="1200"/>
              </a:spcBef>
            </a:pPr>
            <a:endParaRPr lang="de-DE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7587EA2-2C55-3A4E-9B8C-AF4B77A0F1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8D061-DFE4-AD4E-9156-C4A65B50C728}" type="datetime1">
              <a:rPr lang="de-DE" altLang="de-DE" smtClean="0"/>
              <a:pPr/>
              <a:t>04.06.19</a:t>
            </a:fld>
            <a:endParaRPr lang="de-DE" alt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916AF2C-A74D-A447-962D-1CFAD94CB1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FEC45-E554-1141-8F5B-E3649456C5E0}" type="slidenum">
              <a:rPr lang="de-DE" altLang="de-DE" smtClean="0"/>
              <a:pPr/>
              <a:t>30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91653735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0EDD3C1-AB68-FB4D-936C-436DEAF2FC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3100" y="188640"/>
            <a:ext cx="6743700" cy="720080"/>
          </a:xfrm>
        </p:spPr>
        <p:txBody>
          <a:bodyPr/>
          <a:lstStyle/>
          <a:p>
            <a:r>
              <a:rPr lang="fr-CH" dirty="0"/>
              <a:t>Prochaines étapes	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F67DE40-0CB9-CF41-9992-27F9B53DBF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79613" y="908720"/>
            <a:ext cx="6743700" cy="5184576"/>
          </a:xfrm>
        </p:spPr>
        <p:txBody>
          <a:bodyPr/>
          <a:lstStyle/>
          <a:p>
            <a:pPr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fr-CH" dirty="0" err="1"/>
              <a:t>Ortra</a:t>
            </a:r>
            <a:r>
              <a:rPr lang="fr-CH" dirty="0"/>
              <a:t> Forêt Suisse : adoption de l’ordonnance sur la formation et du plan de formation (22.4.19)</a:t>
            </a:r>
          </a:p>
          <a:p>
            <a:pPr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fr-CH" dirty="0"/>
              <a:t>Approbation et mise en vigueur par le SEFRI au 1.1.2020</a:t>
            </a:r>
          </a:p>
          <a:p>
            <a:pPr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fr-CH" dirty="0"/>
              <a:t>Vérification et adaptation des documents de formation </a:t>
            </a:r>
          </a:p>
          <a:p>
            <a:pPr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fr-CH" dirty="0"/>
              <a:t>Information / formation des formateurs, instructeurs CI, enseignants d’école professionnelle</a:t>
            </a:r>
          </a:p>
          <a:p>
            <a:pPr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fr-CH" dirty="0"/>
              <a:t>Le cas échéant, soutien de la formation par l’IFFP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B3FDE20-28E2-8847-86FB-1E131AE959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8D061-DFE4-AD4E-9156-C4A65B50C728}" type="datetime1">
              <a:rPr lang="de-DE" altLang="de-DE" smtClean="0"/>
              <a:pPr/>
              <a:t>04.06.19</a:t>
            </a:fld>
            <a:endParaRPr lang="de-DE" alt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5C4F4E1-54F2-614E-96C9-EF85AE9539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FEC45-E554-1141-8F5B-E3649456C5E0}" type="slidenum">
              <a:rPr lang="de-DE" altLang="de-DE" smtClean="0"/>
              <a:pPr/>
              <a:t>31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25322246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9A93155-99B7-BE41-845A-8D6235A806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/>
              <a:t>Programmes-cadres CI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F2143DA-3340-6641-B665-4E3C41EB1B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200"/>
              </a:spcBef>
              <a:buFont typeface="Wingdings" pitchFamily="2" charset="2"/>
              <a:buChar char="Ø"/>
            </a:pPr>
            <a:r>
              <a:rPr lang="fr-CH" dirty="0"/>
              <a:t>Les programmes-cadres actuels seront réexaminés et adaptés (CSCI)</a:t>
            </a:r>
          </a:p>
          <a:p>
            <a:pPr>
              <a:spcBef>
                <a:spcPts val="1200"/>
              </a:spcBef>
              <a:buFont typeface="Wingdings" pitchFamily="2" charset="2"/>
              <a:buChar char="Ø"/>
            </a:pPr>
            <a:r>
              <a:rPr lang="fr-CH" dirty="0"/>
              <a:t>Responsable : Commission de surveillance des cours interentreprises (CSCI)</a:t>
            </a:r>
          </a:p>
          <a:p>
            <a:pPr>
              <a:spcBef>
                <a:spcPts val="1200"/>
              </a:spcBef>
              <a:buFont typeface="Wingdings" pitchFamily="2" charset="2"/>
              <a:buChar char="Ø"/>
            </a:pPr>
            <a:r>
              <a:rPr lang="fr-CH" dirty="0"/>
              <a:t>À cet effet, des groupes de travail sont créés qui associent les régions ainsi que des spécialistes</a:t>
            </a:r>
          </a:p>
          <a:p>
            <a:pPr>
              <a:spcBef>
                <a:spcPts val="1200"/>
              </a:spcBef>
              <a:buFont typeface="Wingdings" pitchFamily="2" charset="2"/>
              <a:buChar char="Ø"/>
            </a:pPr>
            <a:r>
              <a:rPr lang="fr-CH" dirty="0"/>
              <a:t>Les programmes-cadres sont approuvés par le comité de l’</a:t>
            </a:r>
            <a:r>
              <a:rPr lang="fr-CH" dirty="0" err="1"/>
              <a:t>Ortra</a:t>
            </a:r>
            <a:r>
              <a:rPr lang="fr-CH" dirty="0"/>
              <a:t> Forêt Suisse.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19BC177-6C3C-314E-8A7A-B77E731512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8D061-DFE4-AD4E-9156-C4A65B50C728}" type="datetime1">
              <a:rPr lang="de-DE" altLang="de-DE" smtClean="0"/>
              <a:pPr/>
              <a:t>04.06.19</a:t>
            </a:fld>
            <a:endParaRPr lang="de-DE" alt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666AA017-475A-1046-9465-FAB7906225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FEC45-E554-1141-8F5B-E3649456C5E0}" type="slidenum">
              <a:rPr lang="de-DE" altLang="de-DE" smtClean="0"/>
              <a:pPr/>
              <a:t>32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71166838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de-DE" b="1" dirty="0">
              <a:solidFill>
                <a:srgbClr val="FF0000"/>
              </a:solidFill>
            </a:endParaRPr>
          </a:p>
          <a:p>
            <a:pPr algn="ctr"/>
            <a:endParaRPr lang="de-DE" b="1" dirty="0">
              <a:solidFill>
                <a:srgbClr val="FF0000"/>
              </a:solidFill>
            </a:endParaRPr>
          </a:p>
          <a:p>
            <a:pPr algn="ctr"/>
            <a:r>
              <a:rPr lang="fr-CH" b="1" dirty="0">
                <a:solidFill>
                  <a:srgbClr val="2952F0"/>
                </a:solidFill>
              </a:rPr>
              <a:t>Des questions ?</a:t>
            </a:r>
          </a:p>
          <a:p>
            <a:pPr algn="ctr"/>
            <a:endParaRPr lang="fr-CH" b="1" dirty="0">
              <a:solidFill>
                <a:srgbClr val="2952F0"/>
              </a:solidFill>
            </a:endParaRPr>
          </a:p>
          <a:p>
            <a:pPr algn="ctr"/>
            <a:r>
              <a:rPr lang="fr-CH" b="1" dirty="0">
                <a:solidFill>
                  <a:srgbClr val="2952F0"/>
                </a:solidFill>
              </a:rPr>
              <a:t>Merci de votre attention !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8D061-DFE4-AD4E-9156-C4A65B50C728}" type="datetime1">
              <a:rPr lang="de-DE" altLang="de-DE" smtClean="0"/>
              <a:pPr/>
              <a:t>04.06.19</a:t>
            </a:fld>
            <a:endParaRPr lang="de-DE" alt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FEC45-E554-1141-8F5B-E3649456C5E0}" type="slidenum">
              <a:rPr lang="de-DE" altLang="de-DE" smtClean="0"/>
              <a:pPr/>
              <a:t>33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070557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FADF127-02FD-184D-A8F4-D195722CF0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3100" y="274638"/>
            <a:ext cx="6743700" cy="922114"/>
          </a:xfrm>
        </p:spPr>
        <p:txBody>
          <a:bodyPr/>
          <a:lstStyle/>
          <a:p>
            <a:r>
              <a:rPr lang="fr-CH" sz="2700"/>
              <a:t>Déroulement de la révision</a:t>
            </a:r>
            <a:r>
              <a:rPr lang="fr-CH"/>
              <a:t>	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FC894EB-574F-B445-BC19-A94F165494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27008" y="1417639"/>
            <a:ext cx="6965471" cy="4938712"/>
          </a:xfrm>
        </p:spPr>
        <p:txBody>
          <a:bodyPr/>
          <a:lstStyle/>
          <a:p>
            <a:pPr>
              <a:spcBef>
                <a:spcPts val="1272"/>
              </a:spcBef>
              <a:buFont typeface="Arial" panose="020B0604020202020204" pitchFamily="34" charset="0"/>
              <a:buChar char="•"/>
            </a:pPr>
            <a:r>
              <a:rPr lang="fr-CH" sz="2200" dirty="0"/>
              <a:t>9 séances commission de révision</a:t>
            </a:r>
          </a:p>
          <a:p>
            <a:pPr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fr-CH" sz="2200" dirty="0"/>
              <a:t>Participation des représentants de : </a:t>
            </a:r>
          </a:p>
          <a:p>
            <a:pPr marL="400050" lvl="1" indent="0"/>
            <a:r>
              <a:rPr lang="fr-CH" sz="1800" dirty="0"/>
              <a:t>Centre de compétence sylviculture, </a:t>
            </a:r>
            <a:r>
              <a:rPr lang="fr-CH" sz="1800" dirty="0" err="1"/>
              <a:t>Fobatec</a:t>
            </a:r>
            <a:r>
              <a:rPr lang="fr-CH" sz="1800" dirty="0"/>
              <a:t>, </a:t>
            </a:r>
            <a:r>
              <a:rPr lang="fr-CH" sz="1800" dirty="0" err="1"/>
              <a:t>ibW</a:t>
            </a:r>
            <a:r>
              <a:rPr lang="fr-CH" sz="1800" dirty="0"/>
              <a:t> BZW </a:t>
            </a:r>
            <a:r>
              <a:rPr lang="fr-CH" sz="1800" dirty="0" err="1"/>
              <a:t>Maienfeld</a:t>
            </a:r>
            <a:r>
              <a:rPr lang="fr-CH" sz="1800" dirty="0"/>
              <a:t>, </a:t>
            </a:r>
            <a:r>
              <a:rPr lang="fr-CH" sz="1800" dirty="0" err="1"/>
              <a:t>ForêtSuisse</a:t>
            </a:r>
            <a:r>
              <a:rPr lang="fr-CH" sz="1800" dirty="0"/>
              <a:t>, Suva, Chef expert canton AG, enseignant en école professionnelle</a:t>
            </a:r>
          </a:p>
          <a:p>
            <a:pPr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fr-CH" sz="2200" dirty="0"/>
              <a:t>Journée d’information de la branche le 30.5.18 et consultation interne dans la branche</a:t>
            </a:r>
          </a:p>
          <a:p>
            <a:pPr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fr-CH" sz="2200" dirty="0"/>
              <a:t>Présentation à la Commission Développement des professions CSFP (cantons)</a:t>
            </a:r>
          </a:p>
          <a:p>
            <a:pPr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fr-CH" sz="2200" dirty="0"/>
              <a:t>Consultation nationale, organisée par le SEFRI (octobre 2018 – mi-janvier 2019)</a:t>
            </a:r>
          </a:p>
          <a:p>
            <a:pPr marL="457200" indent="-457200">
              <a:spcBef>
                <a:spcPts val="900"/>
              </a:spcBef>
              <a:buFont typeface="Arial" panose="020B0604020202020204" pitchFamily="34" charset="0"/>
              <a:buChar char="•"/>
            </a:pPr>
            <a:endParaRPr lang="fr-CH" sz="2600" dirty="0"/>
          </a:p>
          <a:p>
            <a:pPr marL="457200" indent="-457200">
              <a:spcBef>
                <a:spcPts val="900"/>
              </a:spcBef>
              <a:buFont typeface="Arial" panose="020B0604020202020204" pitchFamily="34" charset="0"/>
              <a:buChar char="•"/>
            </a:pPr>
            <a:endParaRPr lang="fr-CH" sz="2600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B6E38FA-5DCA-654C-8AC5-0E94956E07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8D061-DFE4-AD4E-9156-C4A65B50C728}" type="datetime1">
              <a:rPr lang="de-DE" altLang="de-DE" smtClean="0"/>
              <a:pPr/>
              <a:t>04.06.19</a:t>
            </a:fld>
            <a:endParaRPr lang="de-DE" alt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48E2C95-B7C9-0142-962F-F8E0F770A6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FEC45-E554-1141-8F5B-E3649456C5E0}" type="slidenum">
              <a:rPr lang="de-DE" altLang="de-DE" smtClean="0"/>
              <a:pPr/>
              <a:t>4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0934704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EBF29BF-457F-944C-8701-16C15698EE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5696" y="274638"/>
            <a:ext cx="7056784" cy="1143000"/>
          </a:xfrm>
        </p:spPr>
        <p:txBody>
          <a:bodyPr/>
          <a:lstStyle/>
          <a:p>
            <a:r>
              <a:rPr lang="fr-CH"/>
              <a:t>Pourquoi cette révision est nécessaire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CD413D1-DF53-C346-9403-5796F882DE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43100" y="1600200"/>
            <a:ext cx="6949380" cy="4525963"/>
          </a:xfrm>
        </p:spPr>
        <p:txBody>
          <a:bodyPr/>
          <a:lstStyle/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fr-CH" sz="2400" dirty="0"/>
              <a:t>Évaluation quinquennale : échos majoritairement positifs quant à la formation actuelle !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fr-CH" sz="2400" dirty="0"/>
              <a:t>Utilisation des textes guides pour </a:t>
            </a:r>
            <a:r>
              <a:rPr lang="fr-CH" sz="2400" dirty="0" err="1"/>
              <a:t>l’OrFo</a:t>
            </a:r>
            <a:r>
              <a:rPr lang="fr-CH" sz="2400" dirty="0"/>
              <a:t> et le plan de formation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fr-CH" dirty="0"/>
              <a:t>Pour les travaux dangereux, l</a:t>
            </a:r>
            <a:r>
              <a:rPr lang="fr-CH" sz="2400" dirty="0"/>
              <a:t>es objectifs évaluateurs </a:t>
            </a:r>
            <a:r>
              <a:rPr lang="fr-CH" dirty="0"/>
              <a:t>doivent obligatoirement figurer au plan de formation, car sinon travaux interdits en dessous de 18 ans</a:t>
            </a:r>
            <a:r>
              <a:rPr lang="fr-CH" sz="2400" dirty="0"/>
              <a:t>.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fr-CH" dirty="0"/>
              <a:t>Adaptations ponctuelles à l’état de la technique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2C75B33-D7C6-1548-81F7-61F0E7683D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8D061-DFE4-AD4E-9156-C4A65B50C728}" type="datetime1">
              <a:rPr lang="de-DE" altLang="de-DE" smtClean="0"/>
              <a:pPr/>
              <a:t>04.06.19</a:t>
            </a:fld>
            <a:endParaRPr lang="de-DE" alt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2A3E97A3-433B-684D-B867-B107079AC4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FEC45-E554-1141-8F5B-E3649456C5E0}" type="slidenum">
              <a:rPr lang="de-DE" altLang="de-DE" smtClean="0"/>
              <a:pPr/>
              <a:t>5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7679029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EBF29BF-457F-944C-8701-16C15698EE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3100" y="274638"/>
            <a:ext cx="6743700" cy="1143000"/>
          </a:xfrm>
        </p:spPr>
        <p:txBody>
          <a:bodyPr/>
          <a:lstStyle/>
          <a:p>
            <a:r>
              <a:rPr lang="fr-CH" sz="2000" b="0" dirty="0"/>
              <a:t>Modification de l’ordonnance sur la formation :</a:t>
            </a:r>
            <a:br>
              <a:rPr lang="fr-CH" sz="1800" dirty="0"/>
            </a:br>
            <a:r>
              <a:rPr lang="fr-CH" sz="2600" dirty="0"/>
              <a:t>Le certificat médical est supprimé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CD413D1-DF53-C346-9403-5796F882DE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fr-CH" sz="2400" dirty="0"/>
              <a:t>Absence de base légale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fr-CH" dirty="0"/>
              <a:t>L’entreprise formatrice doit examiner de plus près le dossier lors du processus de sélection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fr-CH" sz="2400" dirty="0"/>
              <a:t>Recommandation : l’entreprise formatrice continue d’exiger</a:t>
            </a:r>
            <a:r>
              <a:rPr lang="fr-CH" dirty="0"/>
              <a:t> un certificat médical</a:t>
            </a:r>
            <a:br>
              <a:rPr lang="fr-CH" dirty="0"/>
            </a:br>
            <a:r>
              <a:rPr lang="fr-CH" dirty="0"/>
              <a:t>&gt; le formulaire est toujours disponible sur le site Internet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2C75B33-D7C6-1548-81F7-61F0E7683D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8D061-DFE4-AD4E-9156-C4A65B50C728}" type="datetime1">
              <a:rPr lang="de-DE" altLang="de-DE" smtClean="0"/>
              <a:pPr/>
              <a:t>04.06.19</a:t>
            </a:fld>
            <a:endParaRPr lang="de-DE" alt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2A3E97A3-433B-684D-B867-B107079AC4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FEC45-E554-1141-8F5B-E3649456C5E0}" type="slidenum">
              <a:rPr lang="de-DE" altLang="de-DE" smtClean="0"/>
              <a:pPr/>
              <a:t>6</a:t>
            </a:fld>
            <a:endParaRPr lang="de-DE" altLang="de-DE"/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ACA8E530-30C1-3E44-B40D-A125808B64BE}"/>
              </a:ext>
            </a:extLst>
          </p:cNvPr>
          <p:cNvSpPr/>
          <p:nvPr/>
        </p:nvSpPr>
        <p:spPr>
          <a:xfrm>
            <a:off x="2286000" y="2967335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br>
              <a:rPr lang="fr-CH" dirty="0">
                <a:latin typeface="Arial Rounded MT Bold" panose="020F0704030504030204" pitchFamily="34" charset="77"/>
              </a:rPr>
            </a:br>
            <a:endParaRPr lang="fr-CH" dirty="0">
              <a:latin typeface="Arial Rounded MT Bold" panose="020F0704030504030204" pitchFamily="34" charset="77"/>
            </a:endParaRPr>
          </a:p>
          <a:p>
            <a:r>
              <a:rPr lang="fr-CH" dirty="0">
                <a:latin typeface="Arial Rounded MT Bold" panose="020F0704030504030204" pitchFamily="34" charset="77"/>
              </a:rPr>
              <a:t>  </a:t>
            </a:r>
          </a:p>
        </p:txBody>
      </p:sp>
    </p:spTree>
    <p:extLst>
      <p:ext uri="{BB962C8B-B14F-4D97-AF65-F5344CB8AC3E}">
        <p14:creationId xmlns:p14="http://schemas.microsoft.com/office/powerpoint/2010/main" val="37030089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EBF29BF-457F-944C-8701-16C15698EE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3100" y="591493"/>
            <a:ext cx="6743700" cy="1143000"/>
          </a:xfrm>
        </p:spPr>
        <p:txBody>
          <a:bodyPr/>
          <a:lstStyle/>
          <a:p>
            <a:r>
              <a:rPr lang="fr-CH" sz="2000" b="0" dirty="0"/>
              <a:t>Modification de l’ordonnance sur la formation : </a:t>
            </a:r>
            <a:br>
              <a:rPr lang="fr-CH" sz="1800" dirty="0"/>
            </a:br>
            <a:r>
              <a:rPr lang="fr-CH" sz="1800" dirty="0"/>
              <a:t>Nouveau : </a:t>
            </a:r>
            <a:r>
              <a:rPr lang="fr-CH" sz="2600" dirty="0"/>
              <a:t>Profil de qualification avec compétences opérationnelles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CD413D1-DF53-C346-9403-5796F882DE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43100" y="2132856"/>
            <a:ext cx="6743700" cy="4223494"/>
          </a:xfrm>
        </p:spPr>
        <p:txBody>
          <a:bodyPr/>
          <a:lstStyle/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fr-CH" sz="2400" dirty="0"/>
              <a:t>Les compétences opérationnelles définissent les capacités que doit posséder une forestière-bûcheronne / un forestier-bûcheron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fr-CH" sz="2400" dirty="0"/>
              <a:t>Norme minimale pour la formation et base pour la procédure de qualification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2C75B33-D7C6-1548-81F7-61F0E7683D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8D061-DFE4-AD4E-9156-C4A65B50C728}" type="datetime1">
              <a:rPr lang="de-DE" altLang="de-DE" smtClean="0"/>
              <a:pPr/>
              <a:t>04.06.19</a:t>
            </a:fld>
            <a:endParaRPr lang="de-DE" alt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2A3E97A3-433B-684D-B867-B107079AC4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FEC45-E554-1141-8F5B-E3649456C5E0}" type="slidenum">
              <a:rPr lang="de-DE" altLang="de-DE" smtClean="0"/>
              <a:pPr/>
              <a:t>7</a:t>
            </a:fld>
            <a:endParaRPr lang="de-DE" altLang="de-DE"/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ACA8E530-30C1-3E44-B40D-A125808B64BE}"/>
              </a:ext>
            </a:extLst>
          </p:cNvPr>
          <p:cNvSpPr/>
          <p:nvPr/>
        </p:nvSpPr>
        <p:spPr>
          <a:xfrm>
            <a:off x="2286000" y="2967335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br>
              <a:rPr lang="fr-CH" dirty="0">
                <a:latin typeface="Arial Rounded MT Bold" panose="020F0704030504030204" pitchFamily="34" charset="77"/>
              </a:rPr>
            </a:br>
            <a:endParaRPr lang="fr-CH" dirty="0">
              <a:latin typeface="Arial Rounded MT Bold" panose="020F0704030504030204" pitchFamily="34" charset="77"/>
            </a:endParaRPr>
          </a:p>
          <a:p>
            <a:r>
              <a:rPr lang="fr-CH" dirty="0">
                <a:latin typeface="Arial Rounded MT Bold" panose="020F0704030504030204" pitchFamily="34" charset="77"/>
              </a:rPr>
              <a:t>  </a:t>
            </a:r>
          </a:p>
        </p:txBody>
      </p:sp>
    </p:spTree>
    <p:extLst>
      <p:ext uri="{BB962C8B-B14F-4D97-AF65-F5344CB8AC3E}">
        <p14:creationId xmlns:p14="http://schemas.microsoft.com/office/powerpoint/2010/main" val="36247679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2EE87C1-D278-FC4B-99B8-EAAF1E2940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/>
              <a:t>Profil de qualification avec compétences opérationnelles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8380AD0-A29B-5143-A139-BD4D4CA001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43100" y="1456184"/>
            <a:ext cx="6743700" cy="4925144"/>
          </a:xfrm>
        </p:spPr>
        <p:txBody>
          <a:bodyPr/>
          <a:lstStyle/>
          <a:p>
            <a:pPr marL="514350" indent="-514350">
              <a:buFont typeface="+mj-lt"/>
              <a:buAutoNum type="alphaLcPeriod"/>
            </a:pPr>
            <a:r>
              <a:rPr lang="fr-CH" sz="2200"/>
              <a:t>Récolte du bois</a:t>
            </a:r>
          </a:p>
          <a:p>
            <a:pPr marL="514350" indent="-514350">
              <a:buFont typeface="+mj-lt"/>
              <a:buAutoNum type="alphaLcPeriod"/>
            </a:pPr>
            <a:r>
              <a:rPr lang="fr-CH" sz="2200"/>
              <a:t>Régénération et soins à la forêt, entretien de stations particulières</a:t>
            </a:r>
          </a:p>
          <a:p>
            <a:pPr marL="514350" indent="-514350">
              <a:buFont typeface="+mj-lt"/>
              <a:buAutoNum type="alphaLcPeriod"/>
            </a:pPr>
            <a:r>
              <a:rPr lang="fr-CH" sz="2200"/>
              <a:t>Mise en œuvre de mesures de protection des forêts</a:t>
            </a:r>
          </a:p>
          <a:p>
            <a:pPr marL="514350" indent="-514350">
              <a:buFont typeface="+mj-lt"/>
              <a:buAutoNum type="alphaLcPeriod"/>
            </a:pPr>
            <a:r>
              <a:rPr lang="fr-CH" sz="2200"/>
              <a:t>Construction et entretien d’ouvrages forestiers</a:t>
            </a:r>
          </a:p>
          <a:p>
            <a:pPr marL="514350" indent="-514350">
              <a:buFont typeface="+mj-lt"/>
              <a:buAutoNum type="alphaLcPeriod"/>
            </a:pPr>
            <a:r>
              <a:rPr lang="fr-CH" sz="2200"/>
              <a:t>Utilisation et entretien de moyens techniques de travail</a:t>
            </a:r>
          </a:p>
          <a:p>
            <a:pPr marL="514350" indent="-514350">
              <a:buFont typeface="+mj-lt"/>
              <a:buAutoNum type="alphaLcPeriod"/>
            </a:pPr>
            <a:r>
              <a:rPr lang="fr-CH" sz="2100"/>
              <a:t>Application des prescriptions relatives à la sécurité au travail, à la protection de la santé et à la protection de l’environnement</a:t>
            </a:r>
          </a:p>
          <a:p>
            <a:pPr marL="514350" lvl="0" indent="-514350">
              <a:buFont typeface="+mj-lt"/>
              <a:buAutoNum type="alphaLcPeriod"/>
            </a:pPr>
            <a:r>
              <a:rPr lang="fr-CH" sz="2200"/>
              <a:t>Collaboration aux tâches de l’entreprise</a:t>
            </a:r>
          </a:p>
          <a:p>
            <a:pPr marL="514350" indent="-514350">
              <a:buFont typeface="+mj-lt"/>
              <a:buAutoNum type="alphaLcPeriod"/>
            </a:pPr>
            <a:endParaRPr lang="de-DE" sz="2200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27F7DBB-B26F-1A46-9007-7D28E3CB74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8D061-DFE4-AD4E-9156-C4A65B50C728}" type="datetime1">
              <a:rPr lang="de-DE" altLang="de-DE" smtClean="0"/>
              <a:pPr/>
              <a:t>04.06.19</a:t>
            </a:fld>
            <a:endParaRPr lang="de-DE" alt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0F65B653-6EA1-384B-BE04-04EE109076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FEC45-E554-1141-8F5B-E3649456C5E0}" type="slidenum">
              <a:rPr lang="de-DE" altLang="de-DE" smtClean="0"/>
              <a:pPr/>
              <a:t>8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5946116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46562FC-214B-DA4F-9F82-E05CF4BDE8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/>
              <a:t>Compétences opérationnelles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CB5CE32-DEF1-354A-8C6D-9E3ABB62AD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8D061-DFE4-AD4E-9156-C4A65B50C728}" type="datetime1">
              <a:rPr lang="de-DE" altLang="de-DE" smtClean="0"/>
              <a:pPr/>
              <a:t>04.06.19</a:t>
            </a:fld>
            <a:endParaRPr lang="de-DE" alt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B33E9085-6B3C-774B-B312-8ADA2E8C2D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FEC45-E554-1141-8F5B-E3649456C5E0}" type="slidenum">
              <a:rPr lang="de-DE" altLang="de-DE" smtClean="0"/>
              <a:pPr/>
              <a:t>9</a:t>
            </a:fld>
            <a:endParaRPr lang="de-DE" altLang="de-DE"/>
          </a:p>
        </p:txBody>
      </p:sp>
      <p:graphicFrame>
        <p:nvGraphicFramePr>
          <p:cNvPr id="8" name="Inhaltsplatzhalter 7">
            <a:extLst>
              <a:ext uri="{FF2B5EF4-FFF2-40B4-BE49-F238E27FC236}">
                <a16:creationId xmlns:a16="http://schemas.microsoft.com/office/drawing/2014/main" id="{D913E2B5-217F-BD46-9B7C-8FE04E09393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33656903"/>
              </p:ext>
            </p:extLst>
          </p:nvPr>
        </p:nvGraphicFramePr>
        <p:xfrm>
          <a:off x="1943099" y="1340768"/>
          <a:ext cx="6743701" cy="45474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9189">
                  <a:extLst>
                    <a:ext uri="{9D8B030D-6E8A-4147-A177-3AD203B41FA5}">
                      <a16:colId xmlns:a16="http://schemas.microsoft.com/office/drawing/2014/main" val="3790533707"/>
                    </a:ext>
                  </a:extLst>
                </a:gridCol>
                <a:gridCol w="928082">
                  <a:extLst>
                    <a:ext uri="{9D8B030D-6E8A-4147-A177-3AD203B41FA5}">
                      <a16:colId xmlns:a16="http://schemas.microsoft.com/office/drawing/2014/main" val="2208130911"/>
                    </a:ext>
                  </a:extLst>
                </a:gridCol>
                <a:gridCol w="898794">
                  <a:extLst>
                    <a:ext uri="{9D8B030D-6E8A-4147-A177-3AD203B41FA5}">
                      <a16:colId xmlns:a16="http://schemas.microsoft.com/office/drawing/2014/main" val="2365802968"/>
                    </a:ext>
                  </a:extLst>
                </a:gridCol>
                <a:gridCol w="792623">
                  <a:extLst>
                    <a:ext uri="{9D8B030D-6E8A-4147-A177-3AD203B41FA5}">
                      <a16:colId xmlns:a16="http://schemas.microsoft.com/office/drawing/2014/main" val="246188666"/>
                    </a:ext>
                  </a:extLst>
                </a:gridCol>
                <a:gridCol w="799030">
                  <a:extLst>
                    <a:ext uri="{9D8B030D-6E8A-4147-A177-3AD203B41FA5}">
                      <a16:colId xmlns:a16="http://schemas.microsoft.com/office/drawing/2014/main" val="2050573133"/>
                    </a:ext>
                  </a:extLst>
                </a:gridCol>
                <a:gridCol w="793080">
                  <a:extLst>
                    <a:ext uri="{9D8B030D-6E8A-4147-A177-3AD203B41FA5}">
                      <a16:colId xmlns:a16="http://schemas.microsoft.com/office/drawing/2014/main" val="2821491010"/>
                    </a:ext>
                  </a:extLst>
                </a:gridCol>
                <a:gridCol w="889184">
                  <a:extLst>
                    <a:ext uri="{9D8B030D-6E8A-4147-A177-3AD203B41FA5}">
                      <a16:colId xmlns:a16="http://schemas.microsoft.com/office/drawing/2014/main" val="3318777875"/>
                    </a:ext>
                  </a:extLst>
                </a:gridCol>
                <a:gridCol w="747775">
                  <a:extLst>
                    <a:ext uri="{9D8B030D-6E8A-4147-A177-3AD203B41FA5}">
                      <a16:colId xmlns:a16="http://schemas.microsoft.com/office/drawing/2014/main" val="903511751"/>
                    </a:ext>
                  </a:extLst>
                </a:gridCol>
                <a:gridCol w="745944">
                  <a:extLst>
                    <a:ext uri="{9D8B030D-6E8A-4147-A177-3AD203B41FA5}">
                      <a16:colId xmlns:a16="http://schemas.microsoft.com/office/drawing/2014/main" val="2787714929"/>
                    </a:ext>
                  </a:extLst>
                </a:gridCol>
              </a:tblGrid>
              <a:tr h="348717"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fr-CH" sz="800" dirty="0">
                          <a:sym typeface="Wingdings" pitchFamily="2" charset="2"/>
                        </a:rPr>
                        <a:t></a:t>
                      </a:r>
                    </a:p>
                  </a:txBody>
                  <a:tcPr marL="26085" marR="26085" marT="26085" marB="26085"/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fr-CH" sz="800"/>
                        <a:t>Domaines de compétences opérationnelles</a:t>
                      </a:r>
                    </a:p>
                  </a:txBody>
                  <a:tcPr marL="26085" marR="26085" marT="26085" marB="26085"/>
                </a:tc>
                <a:tc gridSpan="7"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fr-CH" sz="800"/>
                        <a:t>Compétences opérationnelles </a:t>
                      </a:r>
                      <a:r>
                        <a:rPr lang="fr-CH" sz="800">
                          <a:sym typeface="Wingdings" pitchFamily="2" charset="2"/>
                        </a:rPr>
                        <a:t></a:t>
                      </a:r>
                    </a:p>
                  </a:txBody>
                  <a:tcPr marL="26085" marR="26085" marT="26085" marB="26085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6921899"/>
                  </a:ext>
                </a:extLst>
              </a:tr>
              <a:tr h="403634"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fr-CH" sz="650"/>
                        <a:t>a</a:t>
                      </a:r>
                    </a:p>
                  </a:txBody>
                  <a:tcPr marL="26085" marR="26085" marT="26085" marB="26085"/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fr-CH" sz="650"/>
                        <a:t>Récolter le bois</a:t>
                      </a:r>
                    </a:p>
                  </a:txBody>
                  <a:tcPr marL="26085" marR="26085" marT="26085" marB="26085"/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fr-CH" sz="650" dirty="0"/>
                        <a:t>a1 : Tenir compte des caractéristiques et des défauts du bois lors du bûcheronnage</a:t>
                      </a:r>
                    </a:p>
                  </a:txBody>
                  <a:tcPr marL="26085" marR="26085" marT="26085" marB="26085"/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fr-CH" sz="650" dirty="0"/>
                        <a:t>a2 : Organiser un chantier d’exploitation et installer la signalisation</a:t>
                      </a:r>
                    </a:p>
                  </a:txBody>
                  <a:tcPr marL="26085" marR="26085" marT="26085" marB="26085"/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fr-CH" sz="650" dirty="0"/>
                        <a:t>a3 : Abattre et façonner les arbres</a:t>
                      </a:r>
                    </a:p>
                  </a:txBody>
                  <a:tcPr marL="26085" marR="26085" marT="26085" marB="26085"/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fr-CH" sz="650" dirty="0"/>
                        <a:t>a4 : Participer aux travaux de débardage</a:t>
                      </a:r>
                    </a:p>
                  </a:txBody>
                  <a:tcPr marL="26085" marR="26085" marT="26085" marB="26085"/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fr-CH" sz="650" dirty="0"/>
                        <a:t>a5 : Classer les bois et les trier selon la liste d’assortiments</a:t>
                      </a:r>
                    </a:p>
                  </a:txBody>
                  <a:tcPr marL="26085" marR="26085" marT="26085" marB="26085"/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fr-CH" sz="650" dirty="0"/>
                        <a:t>a6 : Participer aux travaux de récolte</a:t>
                      </a:r>
                    </a:p>
                  </a:txBody>
                  <a:tcPr marL="26085" marR="26085" marT="26085" marB="26085"/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fr-CH" sz="650"/>
                        <a:t> </a:t>
                      </a:r>
                    </a:p>
                  </a:txBody>
                  <a:tcPr marL="26085" marR="26085" marT="26085" marB="26085"/>
                </a:tc>
                <a:extLst>
                  <a:ext uri="{0D108BD9-81ED-4DB2-BD59-A6C34878D82A}">
                    <a16:rowId xmlns:a16="http://schemas.microsoft.com/office/drawing/2014/main" val="3627705707"/>
                  </a:ext>
                </a:extLst>
              </a:tr>
              <a:tr h="579365"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fr-CH" sz="650"/>
                        <a:t>b</a:t>
                      </a:r>
                    </a:p>
                  </a:txBody>
                  <a:tcPr marL="26085" marR="26085" marT="26085" marB="26085"/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fr-CH" sz="650"/>
                        <a:t>Régénérer la forêt et y apporter des soins, entretenir des stations particulières</a:t>
                      </a:r>
                    </a:p>
                  </a:txBody>
                  <a:tcPr marL="26085" marR="26085" marT="26085" marB="26085"/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fr-CH" sz="650" dirty="0"/>
                        <a:t>b1 : Tenir compte des caractéristiques de la station lors des soins aux forêts</a:t>
                      </a:r>
                    </a:p>
                  </a:txBody>
                  <a:tcPr marL="26085" marR="26085" marT="26085" marB="26085"/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fr-CH" sz="650" dirty="0"/>
                        <a:t>b2 : Tenir compte des connaissances en botanique forestière et en sylviculture lors des soins aux forêts</a:t>
                      </a:r>
                    </a:p>
                  </a:txBody>
                  <a:tcPr marL="26085" marR="26085" marT="26085" marB="26085"/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fr-CH" sz="650" dirty="0"/>
                        <a:t>b3 : Favoriser la régénération naturelle</a:t>
                      </a:r>
                    </a:p>
                  </a:txBody>
                  <a:tcPr marL="26085" marR="26085" marT="26085" marB="26085"/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fr-CH" sz="650" dirty="0"/>
                        <a:t>b4 : Réaliser la régénération par plantation</a:t>
                      </a:r>
                    </a:p>
                  </a:txBody>
                  <a:tcPr marL="26085" marR="26085" marT="26085" marB="26085"/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fr-CH" sz="650" dirty="0"/>
                        <a:t>b5 : Lors des soins aux forêts, tenir compte de l’évolution naturelle du peuplement ainsi que des critères de sélection des arbres</a:t>
                      </a:r>
                    </a:p>
                  </a:txBody>
                  <a:tcPr marL="26085" marR="26085" marT="26085" marB="26085"/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fr-CH" sz="650" dirty="0"/>
                        <a:t>b6 : Réaliser les soins à la jeune forêt </a:t>
                      </a:r>
                    </a:p>
                  </a:txBody>
                  <a:tcPr marL="26085" marR="26085" marT="26085" marB="26085"/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fr-CH" sz="650" dirty="0"/>
                        <a:t>b7 : Reconnaître et entretenir des stations et habitats particuliers</a:t>
                      </a:r>
                    </a:p>
                  </a:txBody>
                  <a:tcPr marL="26085" marR="26085" marT="26085" marB="26085"/>
                </a:tc>
                <a:extLst>
                  <a:ext uri="{0D108BD9-81ED-4DB2-BD59-A6C34878D82A}">
                    <a16:rowId xmlns:a16="http://schemas.microsoft.com/office/drawing/2014/main" val="3025303239"/>
                  </a:ext>
                </a:extLst>
              </a:tr>
              <a:tr h="348717"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fr-CH" sz="650"/>
                        <a:t>c</a:t>
                      </a:r>
                    </a:p>
                  </a:txBody>
                  <a:tcPr marL="26085" marR="26085" marT="26085" marB="26085"/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fr-CH" sz="650"/>
                        <a:t>Mettre en œuvre des mesures de protection des forêts</a:t>
                      </a:r>
                    </a:p>
                  </a:txBody>
                  <a:tcPr marL="26085" marR="26085" marT="26085" marB="26085"/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fr-CH" sz="650" dirty="0"/>
                        <a:t>c1 : Reconnaître et combattre les dégâts aux forêts</a:t>
                      </a:r>
                    </a:p>
                  </a:txBody>
                  <a:tcPr marL="26085" marR="26085" marT="26085" marB="26085"/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fr-CH" sz="650" dirty="0"/>
                        <a:t>c2 : Prévenir et éviter les dégâts aux forêts</a:t>
                      </a:r>
                    </a:p>
                  </a:txBody>
                  <a:tcPr marL="26085" marR="26085" marT="26085" marB="26085"/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fr-CH" sz="650" dirty="0"/>
                        <a:t>C3 : Identifier et combattre les espèces envahissantes exotiques</a:t>
                      </a:r>
                    </a:p>
                  </a:txBody>
                  <a:tcPr marL="26085" marR="26085" marT="26085" marB="26085"/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fr-CH" sz="650" dirty="0"/>
                        <a:t>C4 : Conserver la productivité du sol</a:t>
                      </a:r>
                    </a:p>
                  </a:txBody>
                  <a:tcPr marL="26085" marR="26085" marT="26085" marB="26085"/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fr-CH" sz="650"/>
                        <a:t> </a:t>
                      </a:r>
                    </a:p>
                  </a:txBody>
                  <a:tcPr marL="26085" marR="26085" marT="26085" marB="26085"/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fr-CH" sz="650"/>
                        <a:t> </a:t>
                      </a:r>
                    </a:p>
                  </a:txBody>
                  <a:tcPr marL="26085" marR="26085" marT="26085" marB="26085"/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fr-CH" sz="650"/>
                        <a:t> </a:t>
                      </a:r>
                    </a:p>
                  </a:txBody>
                  <a:tcPr marL="26085" marR="26085" marT="26085" marB="26085"/>
                </a:tc>
                <a:extLst>
                  <a:ext uri="{0D108BD9-81ED-4DB2-BD59-A6C34878D82A}">
                    <a16:rowId xmlns:a16="http://schemas.microsoft.com/office/drawing/2014/main" val="3591952725"/>
                  </a:ext>
                </a:extLst>
              </a:tr>
              <a:tr h="403634"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fr-CH" sz="650"/>
                        <a:t>d</a:t>
                      </a:r>
                    </a:p>
                  </a:txBody>
                  <a:tcPr marL="26085" marR="26085" marT="26085" marB="26085"/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fr-CH" sz="650"/>
                        <a:t>Construire et entretenir des ouvrages forestiers</a:t>
                      </a:r>
                    </a:p>
                  </a:txBody>
                  <a:tcPr marL="26085" marR="26085" marT="26085" marB="26085"/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fr-CH" sz="650" dirty="0"/>
                        <a:t>d1 : S’orienter sur le terrain à l’aide de cartes et de plans ; utiliser des instruments de mesure</a:t>
                      </a:r>
                    </a:p>
                  </a:txBody>
                  <a:tcPr marL="26085" marR="26085" marT="26085" marB="26085"/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fr-CH" sz="650" dirty="0"/>
                        <a:t>d2 : Utiliser les matériaux de construction</a:t>
                      </a:r>
                    </a:p>
                  </a:txBody>
                  <a:tcPr marL="26085" marR="26085" marT="26085" marB="26085"/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fr-CH" sz="650" dirty="0"/>
                        <a:t>d3 : Réaliser des ouvrages forestiers simples et les entretenir</a:t>
                      </a:r>
                    </a:p>
                  </a:txBody>
                  <a:tcPr marL="26085" marR="26085" marT="26085" marB="26085"/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fr-CH" sz="650" dirty="0"/>
                        <a:t>d4 : Entretenir des chemins forestiers, pistes de débardage et sentiers pédestres</a:t>
                      </a:r>
                    </a:p>
                  </a:txBody>
                  <a:tcPr marL="26085" marR="26085" marT="26085" marB="26085"/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fr-CH" sz="650"/>
                        <a:t> </a:t>
                      </a:r>
                    </a:p>
                  </a:txBody>
                  <a:tcPr marL="26085" marR="26085" marT="26085" marB="26085"/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fr-CH" sz="650"/>
                        <a:t> </a:t>
                      </a:r>
                    </a:p>
                  </a:txBody>
                  <a:tcPr marL="26085" marR="26085" marT="26085" marB="26085"/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fr-CH" sz="650"/>
                        <a:t> </a:t>
                      </a:r>
                    </a:p>
                  </a:txBody>
                  <a:tcPr marL="26085" marR="26085" marT="26085" marB="26085"/>
                </a:tc>
                <a:extLst>
                  <a:ext uri="{0D108BD9-81ED-4DB2-BD59-A6C34878D82A}">
                    <a16:rowId xmlns:a16="http://schemas.microsoft.com/office/drawing/2014/main" val="61882769"/>
                  </a:ext>
                </a:extLst>
              </a:tr>
              <a:tr h="667231"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fr-CH" sz="650"/>
                        <a:t>e</a:t>
                      </a:r>
                    </a:p>
                  </a:txBody>
                  <a:tcPr marL="26085" marR="26085" marT="26085" marB="26085"/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fr-CH" sz="650"/>
                        <a:t>Utiliser et entretenir des moyens techniques de travail</a:t>
                      </a:r>
                    </a:p>
                  </a:txBody>
                  <a:tcPr marL="26085" marR="26085" marT="26085" marB="26085"/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fr-CH" sz="650" dirty="0"/>
                        <a:t>e1 : Se servir des moyens techniques manuels et des appareils</a:t>
                      </a:r>
                    </a:p>
                    <a:p>
                      <a:pPr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fr-CH" sz="650" dirty="0"/>
                        <a:t> </a:t>
                      </a:r>
                    </a:p>
                  </a:txBody>
                  <a:tcPr marL="26085" marR="26085" marT="26085" marB="26085"/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fr-CH" sz="650" dirty="0"/>
                        <a:t>e2 : Maintenir les moyens techniques manuels</a:t>
                      </a:r>
                    </a:p>
                  </a:txBody>
                  <a:tcPr marL="26085" marR="26085" marT="26085" marB="26085"/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fr-CH" sz="650" dirty="0"/>
                        <a:t>e3 : Utiliser et entretenir de petites machines</a:t>
                      </a:r>
                    </a:p>
                  </a:txBody>
                  <a:tcPr marL="26085" marR="26085" marT="26085" marB="26085"/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fr-CH" sz="650" dirty="0"/>
                        <a:t>e4 : Transporter, utiliser, entreposer et évacuer les carburants et adjuvants en toute sécurité et en ménageant l’environnement</a:t>
                      </a:r>
                    </a:p>
                  </a:txBody>
                  <a:tcPr marL="26085" marR="26085" marT="26085" marB="26085"/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fr-CH" sz="650" dirty="0"/>
                        <a:t>e5 : Assurer sa sécurité lors de travaux sur des pentes raides présentant des risques de chute ; appliquer les techniques de base de l’escalade le long des troncs d’arbre</a:t>
                      </a:r>
                    </a:p>
                  </a:txBody>
                  <a:tcPr marL="26085" marR="26085" marT="26085" marB="26085"/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fr-CH" sz="650"/>
                        <a:t> </a:t>
                      </a:r>
                    </a:p>
                  </a:txBody>
                  <a:tcPr marL="26085" marR="26085" marT="26085" marB="26085"/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fr-CH" sz="650"/>
                        <a:t> </a:t>
                      </a:r>
                    </a:p>
                  </a:txBody>
                  <a:tcPr marL="26085" marR="26085" marT="26085" marB="26085"/>
                </a:tc>
                <a:extLst>
                  <a:ext uri="{0D108BD9-81ED-4DB2-BD59-A6C34878D82A}">
                    <a16:rowId xmlns:a16="http://schemas.microsoft.com/office/drawing/2014/main" val="4214770898"/>
                  </a:ext>
                </a:extLst>
              </a:tr>
              <a:tr h="579365"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fr-CH" sz="650"/>
                        <a:t>f</a:t>
                      </a:r>
                    </a:p>
                  </a:txBody>
                  <a:tcPr marL="26085" marR="26085" marT="26085" marB="26085"/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fr-CH" sz="650"/>
                        <a:t>Appliquer les règles relatives à la sécurité au travail, à la protection de la santé et à la protection de l’environnement</a:t>
                      </a:r>
                    </a:p>
                  </a:txBody>
                  <a:tcPr marL="26085" marR="26085" marT="26085" marB="26085"/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fr-CH" sz="650" dirty="0"/>
                        <a:t>f1 : Reconnaître les dangers et estimer les risques</a:t>
                      </a:r>
                    </a:p>
                    <a:p>
                      <a:pPr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fr-CH" sz="650" dirty="0"/>
                        <a:t> </a:t>
                      </a:r>
                    </a:p>
                    <a:p>
                      <a:pPr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fr-CH" sz="650" dirty="0"/>
                        <a:t> </a:t>
                      </a:r>
                    </a:p>
                  </a:txBody>
                  <a:tcPr marL="26085" marR="26085" marT="26085" marB="26085"/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fr-CH" sz="650" dirty="0"/>
                        <a:t>f2 : Appliquer les règles de sécurité et les mesures de protection</a:t>
                      </a:r>
                    </a:p>
                  </a:txBody>
                  <a:tcPr marL="26085" marR="26085" marT="26085" marB="26085"/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fr-CH" sz="650" dirty="0"/>
                        <a:t>f3 : Comprendre et respecter les prescriptions relatives à l’organisation des secours et effectuer les premiers secours</a:t>
                      </a:r>
                    </a:p>
                  </a:txBody>
                  <a:tcPr marL="26085" marR="26085" marT="26085" marB="26085"/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fr-CH" sz="650" dirty="0"/>
                        <a:t>f4 : Suivre les prescriptions et les recommandations en matière de protection de la santé</a:t>
                      </a:r>
                    </a:p>
                  </a:txBody>
                  <a:tcPr marL="26085" marR="26085" marT="26085" marB="26085"/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fr-CH" sz="650"/>
                        <a:t> </a:t>
                      </a:r>
                    </a:p>
                  </a:txBody>
                  <a:tcPr marL="26085" marR="26085" marT="26085" marB="26085"/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fr-CH" sz="650"/>
                        <a:t> </a:t>
                      </a:r>
                    </a:p>
                  </a:txBody>
                  <a:tcPr marL="26085" marR="26085" marT="26085" marB="26085"/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fr-CH" sz="650"/>
                        <a:t> </a:t>
                      </a:r>
                    </a:p>
                  </a:txBody>
                  <a:tcPr marL="26085" marR="26085" marT="26085" marB="26085"/>
                </a:tc>
                <a:extLst>
                  <a:ext uri="{0D108BD9-81ED-4DB2-BD59-A6C34878D82A}">
                    <a16:rowId xmlns:a16="http://schemas.microsoft.com/office/drawing/2014/main" val="2063968677"/>
                  </a:ext>
                </a:extLst>
              </a:tr>
              <a:tr h="491499"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fr-CH" sz="650"/>
                        <a:t>g</a:t>
                      </a:r>
                    </a:p>
                  </a:txBody>
                  <a:tcPr marL="26085" marR="26085" marT="26085" marB="26085"/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fr-CH" sz="650"/>
                        <a:t>Collaborer aux tâches de l’entreprise</a:t>
                      </a:r>
                    </a:p>
                  </a:txBody>
                  <a:tcPr marL="26085" marR="26085" marT="26085" marB="26085"/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fr-CH" sz="650" dirty="0"/>
                        <a:t>g1 : Réaliser des travaux simples liés à l’organisation au sein de l‘entreprise</a:t>
                      </a:r>
                    </a:p>
                  </a:txBody>
                  <a:tcPr marL="26085" marR="26085" marT="26085" marB="26085"/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fr-CH" sz="650" dirty="0"/>
                        <a:t>g2 : Appliquer des méthodes et instruments simples de la planification forestière</a:t>
                      </a:r>
                    </a:p>
                  </a:txBody>
                  <a:tcPr marL="26085" marR="26085" marT="26085" marB="26085"/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fr-CH" sz="650" dirty="0"/>
                        <a:t>g3 :</a:t>
                      </a:r>
                      <a:r>
                        <a:rPr lang="fr-CH" sz="650" u="sng" dirty="0"/>
                        <a:t> </a:t>
                      </a:r>
                      <a:r>
                        <a:rPr lang="fr-CH" sz="650" dirty="0"/>
                        <a:t>Informer les usagers au sujet de la forêt et de la foresterie</a:t>
                      </a:r>
                    </a:p>
                  </a:txBody>
                  <a:tcPr marL="26085" marR="26085" marT="26085" marB="26085"/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fr-CH" sz="650" dirty="0"/>
                        <a:t>g4 : Communiquer de façon fiable et adaptée à la situation</a:t>
                      </a:r>
                    </a:p>
                  </a:txBody>
                  <a:tcPr marL="26085" marR="26085" marT="26085" marB="26085"/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fr-CH" sz="650"/>
                        <a:t> </a:t>
                      </a:r>
                    </a:p>
                  </a:txBody>
                  <a:tcPr marL="26085" marR="26085" marT="26085" marB="26085"/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fr-CH" sz="650"/>
                        <a:t> </a:t>
                      </a:r>
                    </a:p>
                  </a:txBody>
                  <a:tcPr marL="26085" marR="26085" marT="26085" marB="26085"/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fr-CH" sz="650"/>
                        <a:t> </a:t>
                      </a:r>
                    </a:p>
                  </a:txBody>
                  <a:tcPr marL="26085" marR="26085" marT="26085" marB="26085"/>
                </a:tc>
                <a:extLst>
                  <a:ext uri="{0D108BD9-81ED-4DB2-BD59-A6C34878D82A}">
                    <a16:rowId xmlns:a16="http://schemas.microsoft.com/office/drawing/2014/main" val="34584537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589694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2_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1138</Words>
  <Application>Microsoft Macintosh PowerPoint</Application>
  <PresentationFormat>Bildschirmpräsentation (4:3)</PresentationFormat>
  <Paragraphs>394</Paragraphs>
  <Slides>33</Slides>
  <Notes>6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3</vt:i4>
      </vt:variant>
      <vt:variant>
        <vt:lpstr>Folientitel</vt:lpstr>
      </vt:variant>
      <vt:variant>
        <vt:i4>33</vt:i4>
      </vt:variant>
    </vt:vector>
  </HeadingPairs>
  <TitlesOfParts>
    <vt:vector size="43" baseType="lpstr">
      <vt:lpstr>ＭＳ Ｐゴシック</vt:lpstr>
      <vt:lpstr>Arial</vt:lpstr>
      <vt:lpstr>Arial Rounded MT Bold</vt:lpstr>
      <vt:lpstr>Calibri</vt:lpstr>
      <vt:lpstr>Times New Roman</vt:lpstr>
      <vt:lpstr>Verdana</vt:lpstr>
      <vt:lpstr>Wingdings</vt:lpstr>
      <vt:lpstr>Office-Design</vt:lpstr>
      <vt:lpstr>2_Office-Design</vt:lpstr>
      <vt:lpstr>1_Office-Design</vt:lpstr>
      <vt:lpstr>Information sur la révision de l’ordonnance sur la formation de forestier-bûcheron /  forestière-bûcheronne  </vt:lpstr>
      <vt:lpstr>Responsable de la révision</vt:lpstr>
      <vt:lpstr>Commission de révision</vt:lpstr>
      <vt:lpstr>Déroulement de la révision </vt:lpstr>
      <vt:lpstr>Pourquoi cette révision est nécessaire</vt:lpstr>
      <vt:lpstr>Modification de l’ordonnance sur la formation : Le certificat médical est supprimé</vt:lpstr>
      <vt:lpstr>Modification de l’ordonnance sur la formation :  Nouveau : Profil de qualification avec compétences opérationnelles</vt:lpstr>
      <vt:lpstr>Profil de qualification avec compétences opérationnelles</vt:lpstr>
      <vt:lpstr>Compétences opérationnelles</vt:lpstr>
      <vt:lpstr>Modification de l’ordonnance sur la formation :  Tableau des leçons d’une école professionnelle</vt:lpstr>
      <vt:lpstr>Modification de l’ordonnance sur la formation :  Cours interentreprises (CI)</vt:lpstr>
      <vt:lpstr>Cours interentreprises</vt:lpstr>
      <vt:lpstr>CI et apprentissage raccourci</vt:lpstr>
      <vt:lpstr>Ordonnance sur la formation :  Notation CI</vt:lpstr>
      <vt:lpstr>Ordonnance sur la formation :  Notation des performances en entreprise</vt:lpstr>
      <vt:lpstr>Note herbier </vt:lpstr>
      <vt:lpstr>Ordonnance sur la formation Procédure de qualification : travail pratique I – récolte du bois </vt:lpstr>
      <vt:lpstr>Modification de l’ordonnance sur la formation Procédure de qualification : travail pratique II – sylviculture et autres travaux forestiers </vt:lpstr>
      <vt:lpstr>Modification de l’ordonnance sur la formation :  Procédure de qualification : examen des connaissances professionnelles</vt:lpstr>
      <vt:lpstr>La formation diffère-t-elle selon les régions ?</vt:lpstr>
      <vt:lpstr>Nouveautés du plan de formation : DCO a : Récolte du bois</vt:lpstr>
      <vt:lpstr>Nouveautés du plan de formation :  DCO b : « Soins culturaux / stations particulières »</vt:lpstr>
      <vt:lpstr>Nouveautés du plan de formation :  DCO b : « Soins culturaux / stations particulières »</vt:lpstr>
      <vt:lpstr>Nouveautés du plan de formation : DCO c : Protection de la forêt</vt:lpstr>
      <vt:lpstr>Nouveautés du plan de formation : DCO c : Protection de la forêt</vt:lpstr>
      <vt:lpstr>Nouveautés du plan de formation : DCO d : Génie forestier</vt:lpstr>
      <vt:lpstr>Nouveautés du plan de formation : DCO e : Utiliser et entretenir des moyens techniques</vt:lpstr>
      <vt:lpstr>Nouveautés du plan de formation : DCO f : Sécurité au travail, protection de la santé et de l’environnement</vt:lpstr>
      <vt:lpstr>Nouveautés du plan de formation : DCO g : Collaboration aux tâches de l’entreprise</vt:lpstr>
      <vt:lpstr>Annexe 2 :  Mesures d’accompagnement</vt:lpstr>
      <vt:lpstr>Prochaines étapes </vt:lpstr>
      <vt:lpstr>Programmes-cadres CI</vt:lpstr>
      <vt:lpstr>PowerPoint-Präsentation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CODOC – 20 Jahre im Dienste der forstlichen Ausbildung</dc:title>
  <dc:creator>Rolf Dürig</dc:creator>
  <cp:lastModifiedBy>Rolf Dürig</cp:lastModifiedBy>
  <cp:revision>994</cp:revision>
  <cp:lastPrinted>2015-08-20T20:45:05Z</cp:lastPrinted>
  <dcterms:created xsi:type="dcterms:W3CDTF">2008-11-14T05:47:40Z</dcterms:created>
  <dcterms:modified xsi:type="dcterms:W3CDTF">2019-06-04T16:09:31Z</dcterms:modified>
</cp:coreProperties>
</file>